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mp4" ContentType="video/mp4"/>
  <Default Extension="rels" ContentType="application/vnd.openxmlformats-package.relationships+xml"/>
  <Default Extension="mov" ContentType="video/quicktime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3.xml" ContentType="application/vnd.openxmlformats-officedocument.presentationml.tags+xml"/>
  <Override PartName="/ppt/notesSlides/notesSlide11.xml" ContentType="application/vnd.openxmlformats-officedocument.presentationml.notesSlide+xml"/>
  <Override PartName="/ppt/tags/tag4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5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ags/tag6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ags/tag7.xml" ContentType="application/vnd.openxmlformats-officedocument.presentationml.tags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ags/tag8.xml" ContentType="application/vnd.openxmlformats-officedocument.presentationml.tags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84" r:id="rId2"/>
  </p:sldMasterIdLst>
  <p:notesMasterIdLst>
    <p:notesMasterId r:id="rId93"/>
  </p:notesMasterIdLst>
  <p:sldIdLst>
    <p:sldId id="346" r:id="rId3"/>
    <p:sldId id="256" r:id="rId4"/>
    <p:sldId id="342" r:id="rId5"/>
    <p:sldId id="267" r:id="rId6"/>
    <p:sldId id="299" r:id="rId7"/>
    <p:sldId id="335" r:id="rId8"/>
    <p:sldId id="265" r:id="rId9"/>
    <p:sldId id="347" r:id="rId10"/>
    <p:sldId id="423" r:id="rId11"/>
    <p:sldId id="426" r:id="rId12"/>
    <p:sldId id="257" r:id="rId13"/>
    <p:sldId id="315" r:id="rId14"/>
    <p:sldId id="262" r:id="rId15"/>
    <p:sldId id="427" r:id="rId16"/>
    <p:sldId id="381" r:id="rId17"/>
    <p:sldId id="382" r:id="rId18"/>
    <p:sldId id="383" r:id="rId19"/>
    <p:sldId id="355" r:id="rId20"/>
    <p:sldId id="339" r:id="rId21"/>
    <p:sldId id="330" r:id="rId22"/>
    <p:sldId id="409" r:id="rId23"/>
    <p:sldId id="397" r:id="rId24"/>
    <p:sldId id="398" r:id="rId25"/>
    <p:sldId id="399" r:id="rId26"/>
    <p:sldId id="400" r:id="rId27"/>
    <p:sldId id="386" r:id="rId28"/>
    <p:sldId id="387" r:id="rId29"/>
    <p:sldId id="388" r:id="rId30"/>
    <p:sldId id="389" r:id="rId31"/>
    <p:sldId id="401" r:id="rId32"/>
    <p:sldId id="384" r:id="rId33"/>
    <p:sldId id="280" r:id="rId34"/>
    <p:sldId id="286" r:id="rId35"/>
    <p:sldId id="340" r:id="rId36"/>
    <p:sldId id="341" r:id="rId37"/>
    <p:sldId id="432" r:id="rId38"/>
    <p:sldId id="430" r:id="rId39"/>
    <p:sldId id="431" r:id="rId40"/>
    <p:sldId id="433" r:id="rId41"/>
    <p:sldId id="429" r:id="rId42"/>
    <p:sldId id="402" r:id="rId43"/>
    <p:sldId id="403" r:id="rId44"/>
    <p:sldId id="404" r:id="rId45"/>
    <p:sldId id="357" r:id="rId46"/>
    <p:sldId id="405" r:id="rId47"/>
    <p:sldId id="360" r:id="rId48"/>
    <p:sldId id="406" r:id="rId49"/>
    <p:sldId id="428" r:id="rId50"/>
    <p:sldId id="436" r:id="rId51"/>
    <p:sldId id="362" r:id="rId52"/>
    <p:sldId id="363" r:id="rId53"/>
    <p:sldId id="364" r:id="rId54"/>
    <p:sldId id="365" r:id="rId55"/>
    <p:sldId id="367" r:id="rId56"/>
    <p:sldId id="368" r:id="rId57"/>
    <p:sldId id="407" r:id="rId58"/>
    <p:sldId id="408" r:id="rId59"/>
    <p:sldId id="416" r:id="rId60"/>
    <p:sldId id="418" r:id="rId61"/>
    <p:sldId id="417" r:id="rId62"/>
    <p:sldId id="374" r:id="rId63"/>
    <p:sldId id="376" r:id="rId64"/>
    <p:sldId id="424" r:id="rId65"/>
    <p:sldId id="420" r:id="rId66"/>
    <p:sldId id="372" r:id="rId67"/>
    <p:sldId id="373" r:id="rId68"/>
    <p:sldId id="419" r:id="rId69"/>
    <p:sldId id="377" r:id="rId70"/>
    <p:sldId id="421" r:id="rId71"/>
    <p:sldId id="422" r:id="rId72"/>
    <p:sldId id="379" r:id="rId73"/>
    <p:sldId id="319" r:id="rId74"/>
    <p:sldId id="320" r:id="rId75"/>
    <p:sldId id="396" r:id="rId76"/>
    <p:sldId id="425" r:id="rId77"/>
    <p:sldId id="435" r:id="rId78"/>
    <p:sldId id="410" r:id="rId79"/>
    <p:sldId id="411" r:id="rId80"/>
    <p:sldId id="412" r:id="rId81"/>
    <p:sldId id="413" r:id="rId82"/>
    <p:sldId id="414" r:id="rId83"/>
    <p:sldId id="415" r:id="rId84"/>
    <p:sldId id="375" r:id="rId85"/>
    <p:sldId id="378" r:id="rId86"/>
    <p:sldId id="344" r:id="rId87"/>
    <p:sldId id="337" r:id="rId88"/>
    <p:sldId id="343" r:id="rId89"/>
    <p:sldId id="322" r:id="rId90"/>
    <p:sldId id="323" r:id="rId91"/>
    <p:sldId id="305" r:id="rId92"/>
  </p:sldIdLst>
  <p:sldSz cx="9144000" cy="5715000" type="screen16x1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par défaut" id="{A75F66E7-157E-9C4A-9C31-FC14F1C2C0E1}">
          <p14:sldIdLst>
            <p14:sldId id="346"/>
            <p14:sldId id="256"/>
            <p14:sldId id="342"/>
          </p14:sldIdLst>
        </p14:section>
        <p14:section name="Measure UX" id="{8CEDBF14-81BE-0A4A-8EEA-3937ACE196CD}">
          <p14:sldIdLst>
            <p14:sldId id="267"/>
            <p14:sldId id="299"/>
            <p14:sldId id="335"/>
            <p14:sldId id="265"/>
            <p14:sldId id="347"/>
            <p14:sldId id="423"/>
          </p14:sldIdLst>
        </p14:section>
        <p14:section name="SpeedIndex" id="{FE6BB029-FC42-8F4D-BF34-70F8B23D5D9B}">
          <p14:sldIdLst>
            <p14:sldId id="426"/>
            <p14:sldId id="257"/>
            <p14:sldId id="315"/>
            <p14:sldId id="262"/>
          </p14:sldIdLst>
        </p14:section>
        <p14:section name="TIme to Interactive" id="{5563C456-B294-824A-915D-437CD0950E7E}">
          <p14:sldIdLst>
            <p14:sldId id="427"/>
            <p14:sldId id="381"/>
            <p14:sldId id="382"/>
            <p14:sldId id="383"/>
          </p14:sldIdLst>
        </p14:section>
        <p14:section name="Gros JS" id="{F34CFB09-CCC6-F646-B972-500AAA007D31}">
          <p14:sldIdLst>
            <p14:sldId id="355"/>
            <p14:sldId id="339"/>
            <p14:sldId id="330"/>
            <p14:sldId id="409"/>
            <p14:sldId id="397"/>
            <p14:sldId id="398"/>
            <p14:sldId id="399"/>
            <p14:sldId id="400"/>
            <p14:sldId id="386"/>
            <p14:sldId id="387"/>
            <p14:sldId id="388"/>
            <p14:sldId id="389"/>
            <p14:sldId id="401"/>
            <p14:sldId id="384"/>
          </p14:sldIdLst>
        </p14:section>
        <p14:section name="custom metrics" id="{3806129E-C6B1-3E43-88F7-96F239D65236}">
          <p14:sldIdLst>
            <p14:sldId id="280"/>
            <p14:sldId id="286"/>
            <p14:sldId id="340"/>
            <p14:sldId id="341"/>
          </p14:sldIdLst>
        </p14:section>
        <p14:section name="Technical switch" id="{06940866-1D7E-4841-96F1-A7E97E4EDC32}">
          <p14:sldIdLst>
            <p14:sldId id="432"/>
            <p14:sldId id="430"/>
            <p14:sldId id="431"/>
            <p14:sldId id="433"/>
          </p14:sldIdLst>
        </p14:section>
        <p14:section name="HTTP2" id="{0479623D-91B2-994A-A66A-F441D88A2473}">
          <p14:sldIdLst>
            <p14:sldId id="429"/>
            <p14:sldId id="402"/>
            <p14:sldId id="403"/>
            <p14:sldId id="404"/>
            <p14:sldId id="357"/>
            <p14:sldId id="405"/>
            <p14:sldId id="360"/>
            <p14:sldId id="406"/>
          </p14:sldIdLst>
        </p14:section>
        <p14:section name="Polices" id="{E73588D1-155C-D842-A8CA-FE9DA8B1416C}">
          <p14:sldIdLst>
            <p14:sldId id="428"/>
            <p14:sldId id="436"/>
            <p14:sldId id="362"/>
            <p14:sldId id="363"/>
            <p14:sldId id="364"/>
            <p14:sldId id="365"/>
            <p14:sldId id="367"/>
            <p14:sldId id="368"/>
            <p14:sldId id="407"/>
            <p14:sldId id="408"/>
          </p14:sldIdLst>
        </p14:section>
        <p14:section name="Images" id="{2658923D-3017-C847-A2C5-6ED2B669B40C}">
          <p14:sldIdLst>
            <p14:sldId id="416"/>
            <p14:sldId id="418"/>
            <p14:sldId id="417"/>
            <p14:sldId id="374"/>
            <p14:sldId id="376"/>
            <p14:sldId id="424"/>
            <p14:sldId id="420"/>
            <p14:sldId id="372"/>
            <p14:sldId id="373"/>
            <p14:sldId id="419"/>
            <p14:sldId id="377"/>
            <p14:sldId id="421"/>
          </p14:sldIdLst>
        </p14:section>
        <p14:section name="3rd party" id="{7C401A25-EC73-C24B-8FFA-17CF59E77F6B}">
          <p14:sldIdLst>
            <p14:sldId id="422"/>
            <p14:sldId id="379"/>
            <p14:sldId id="319"/>
            <p14:sldId id="320"/>
            <p14:sldId id="396"/>
          </p14:sldIdLst>
        </p14:section>
        <p14:section name="Conclusion" id="{0A8EE0D0-1706-BE4A-AFEC-A5A3A8E3562F}">
          <p14:sldIdLst>
            <p14:sldId id="425"/>
            <p14:sldId id="435"/>
          </p14:sldIdLst>
        </p14:section>
        <p14:section name="Misc" id="{9F83514A-76EE-2341-B513-60BD3FC33D7E}">
          <p14:sldIdLst>
            <p14:sldId id="410"/>
            <p14:sldId id="411"/>
            <p14:sldId id="412"/>
            <p14:sldId id="413"/>
            <p14:sldId id="414"/>
            <p14:sldId id="415"/>
            <p14:sldId id="375"/>
            <p14:sldId id="378"/>
            <p14:sldId id="344"/>
          </p14:sldIdLst>
        </p14:section>
        <p14:section name="les 3 paints" id="{16A25838-9411-D245-9922-D53D586736E4}">
          <p14:sldIdLst>
            <p14:sldId id="337"/>
            <p14:sldId id="343"/>
          </p14:sldIdLst>
        </p14:section>
        <p14:section name="FMP et DomContentLoaded" id="{C1743251-7477-614B-B983-917D6F7AB76B}">
          <p14:sldIdLst>
            <p14:sldId id="322"/>
            <p14:sldId id="323"/>
            <p14:sldId id="3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400" userDrawn="1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orient="horz" pos="18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5758FB7-9AC5-4552-8A53-C91805E547FA}" styleName="Style à thème 1 - Accentuation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18"/>
    <p:restoredTop sz="93407" autoAdjust="0"/>
  </p:normalViewPr>
  <p:slideViewPr>
    <p:cSldViewPr snapToGrid="0" snapToObjects="1">
      <p:cViewPr varScale="1">
        <p:scale>
          <a:sx n="117" d="100"/>
          <a:sy n="117" d="100"/>
        </p:scale>
        <p:origin x="176" y="624"/>
      </p:cViewPr>
      <p:guideLst>
        <p:guide orient="horz" pos="2400"/>
        <p:guide pos="2880"/>
        <p:guide orient="horz" pos="180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0" d="100"/>
        <a:sy n="90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-3584" y="-9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30" Type="http://schemas.openxmlformats.org/officeDocument/2006/relationships/slide" Target="slides/slide28.xml"/><Relationship Id="rId31" Type="http://schemas.openxmlformats.org/officeDocument/2006/relationships/slide" Target="slides/slide29.xml"/><Relationship Id="rId32" Type="http://schemas.openxmlformats.org/officeDocument/2006/relationships/slide" Target="slides/slide30.xml"/><Relationship Id="rId33" Type="http://schemas.openxmlformats.org/officeDocument/2006/relationships/slide" Target="slides/slide31.xml"/><Relationship Id="rId34" Type="http://schemas.openxmlformats.org/officeDocument/2006/relationships/slide" Target="slides/slide32.xml"/><Relationship Id="rId35" Type="http://schemas.openxmlformats.org/officeDocument/2006/relationships/slide" Target="slides/slide33.xml"/><Relationship Id="rId36" Type="http://schemas.openxmlformats.org/officeDocument/2006/relationships/slide" Target="slides/slide34.xml"/><Relationship Id="rId37" Type="http://schemas.openxmlformats.org/officeDocument/2006/relationships/slide" Target="slides/slide35.xml"/><Relationship Id="rId38" Type="http://schemas.openxmlformats.org/officeDocument/2006/relationships/slide" Target="slides/slide3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51" Type="http://schemas.openxmlformats.org/officeDocument/2006/relationships/slide" Target="slides/slide49.xml"/><Relationship Id="rId52" Type="http://schemas.openxmlformats.org/officeDocument/2006/relationships/slide" Target="slides/slide50.xml"/><Relationship Id="rId53" Type="http://schemas.openxmlformats.org/officeDocument/2006/relationships/slide" Target="slides/slide51.xml"/><Relationship Id="rId54" Type="http://schemas.openxmlformats.org/officeDocument/2006/relationships/slide" Target="slides/slide52.xml"/><Relationship Id="rId55" Type="http://schemas.openxmlformats.org/officeDocument/2006/relationships/slide" Target="slides/slide53.xml"/><Relationship Id="rId56" Type="http://schemas.openxmlformats.org/officeDocument/2006/relationships/slide" Target="slides/slide54.xml"/><Relationship Id="rId57" Type="http://schemas.openxmlformats.org/officeDocument/2006/relationships/slide" Target="slides/slide55.xml"/><Relationship Id="rId58" Type="http://schemas.openxmlformats.org/officeDocument/2006/relationships/slide" Target="slides/slide56.xml"/><Relationship Id="rId59" Type="http://schemas.openxmlformats.org/officeDocument/2006/relationships/slide" Target="slides/slide57.xml"/><Relationship Id="rId70" Type="http://schemas.openxmlformats.org/officeDocument/2006/relationships/slide" Target="slides/slide68.xml"/><Relationship Id="rId71" Type="http://schemas.openxmlformats.org/officeDocument/2006/relationships/slide" Target="slides/slide69.xml"/><Relationship Id="rId72" Type="http://schemas.openxmlformats.org/officeDocument/2006/relationships/slide" Target="slides/slide70.xml"/><Relationship Id="rId73" Type="http://schemas.openxmlformats.org/officeDocument/2006/relationships/slide" Target="slides/slide71.xml"/><Relationship Id="rId74" Type="http://schemas.openxmlformats.org/officeDocument/2006/relationships/slide" Target="slides/slide72.xml"/><Relationship Id="rId75" Type="http://schemas.openxmlformats.org/officeDocument/2006/relationships/slide" Target="slides/slide73.xml"/><Relationship Id="rId76" Type="http://schemas.openxmlformats.org/officeDocument/2006/relationships/slide" Target="slides/slide74.xml"/><Relationship Id="rId77" Type="http://schemas.openxmlformats.org/officeDocument/2006/relationships/slide" Target="slides/slide75.xml"/><Relationship Id="rId78" Type="http://schemas.openxmlformats.org/officeDocument/2006/relationships/slide" Target="slides/slide76.xml"/><Relationship Id="rId79" Type="http://schemas.openxmlformats.org/officeDocument/2006/relationships/slide" Target="slides/slide77.xml"/><Relationship Id="rId90" Type="http://schemas.openxmlformats.org/officeDocument/2006/relationships/slide" Target="slides/slide88.xml"/><Relationship Id="rId91" Type="http://schemas.openxmlformats.org/officeDocument/2006/relationships/slide" Target="slides/slide89.xml"/><Relationship Id="rId92" Type="http://schemas.openxmlformats.org/officeDocument/2006/relationships/slide" Target="slides/slide90.xml"/><Relationship Id="rId93" Type="http://schemas.openxmlformats.org/officeDocument/2006/relationships/notesMaster" Target="notesMasters/notesMaster1.xml"/><Relationship Id="rId94" Type="http://schemas.openxmlformats.org/officeDocument/2006/relationships/presProps" Target="presProps.xml"/><Relationship Id="rId95" Type="http://schemas.openxmlformats.org/officeDocument/2006/relationships/viewProps" Target="viewProps.xml"/><Relationship Id="rId96" Type="http://schemas.openxmlformats.org/officeDocument/2006/relationships/theme" Target="theme/theme1.xml"/><Relationship Id="rId97" Type="http://schemas.openxmlformats.org/officeDocument/2006/relationships/tableStyles" Target="tableStyles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<Relationship Id="rId28" Type="http://schemas.openxmlformats.org/officeDocument/2006/relationships/slide" Target="slides/slide26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41" Type="http://schemas.openxmlformats.org/officeDocument/2006/relationships/slide" Target="slides/slide39.xml"/><Relationship Id="rId42" Type="http://schemas.openxmlformats.org/officeDocument/2006/relationships/slide" Target="slides/slide40.xml"/><Relationship Id="rId43" Type="http://schemas.openxmlformats.org/officeDocument/2006/relationships/slide" Target="slides/slide41.xml"/><Relationship Id="rId44" Type="http://schemas.openxmlformats.org/officeDocument/2006/relationships/slide" Target="slides/slide42.xml"/><Relationship Id="rId45" Type="http://schemas.openxmlformats.org/officeDocument/2006/relationships/slide" Target="slides/slide43.xml"/><Relationship Id="rId46" Type="http://schemas.openxmlformats.org/officeDocument/2006/relationships/slide" Target="slides/slide44.xml"/><Relationship Id="rId47" Type="http://schemas.openxmlformats.org/officeDocument/2006/relationships/slide" Target="slides/slide45.xml"/><Relationship Id="rId48" Type="http://schemas.openxmlformats.org/officeDocument/2006/relationships/slide" Target="slides/slide46.xml"/><Relationship Id="rId49" Type="http://schemas.openxmlformats.org/officeDocument/2006/relationships/slide" Target="slides/slide47.xml"/><Relationship Id="rId60" Type="http://schemas.openxmlformats.org/officeDocument/2006/relationships/slide" Target="slides/slide58.xml"/><Relationship Id="rId61" Type="http://schemas.openxmlformats.org/officeDocument/2006/relationships/slide" Target="slides/slide59.xml"/><Relationship Id="rId62" Type="http://schemas.openxmlformats.org/officeDocument/2006/relationships/slide" Target="slides/slide60.xml"/><Relationship Id="rId63" Type="http://schemas.openxmlformats.org/officeDocument/2006/relationships/slide" Target="slides/slide61.xml"/><Relationship Id="rId64" Type="http://schemas.openxmlformats.org/officeDocument/2006/relationships/slide" Target="slides/slide62.xml"/><Relationship Id="rId65" Type="http://schemas.openxmlformats.org/officeDocument/2006/relationships/slide" Target="slides/slide63.xml"/><Relationship Id="rId66" Type="http://schemas.openxmlformats.org/officeDocument/2006/relationships/slide" Target="slides/slide64.xml"/><Relationship Id="rId67" Type="http://schemas.openxmlformats.org/officeDocument/2006/relationships/slide" Target="slides/slide65.xml"/><Relationship Id="rId68" Type="http://schemas.openxmlformats.org/officeDocument/2006/relationships/slide" Target="slides/slide66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1" Type="http://schemas.openxmlformats.org/officeDocument/2006/relationships/slide" Target="slides/slide79.xml"/><Relationship Id="rId82" Type="http://schemas.openxmlformats.org/officeDocument/2006/relationships/slide" Target="slides/slide80.xml"/><Relationship Id="rId83" Type="http://schemas.openxmlformats.org/officeDocument/2006/relationships/slide" Target="slides/slide81.xml"/><Relationship Id="rId84" Type="http://schemas.openxmlformats.org/officeDocument/2006/relationships/slide" Target="slides/slide82.xml"/><Relationship Id="rId85" Type="http://schemas.openxmlformats.org/officeDocument/2006/relationships/slide" Target="slides/slide83.xml"/><Relationship Id="rId86" Type="http://schemas.openxmlformats.org/officeDocument/2006/relationships/slide" Target="slides/slide84.xml"/><Relationship Id="rId87" Type="http://schemas.openxmlformats.org/officeDocument/2006/relationships/slide" Target="slides/slide85.xml"/><Relationship Id="rId88" Type="http://schemas.openxmlformats.org/officeDocument/2006/relationships/slide" Target="slides/slide86.xml"/><Relationship Id="rId89" Type="http://schemas.openxmlformats.org/officeDocument/2006/relationships/slide" Target="slides/slide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0A0587-0367-2343-895F-69E58B0710B6}" type="datetimeFigureOut">
              <a:rPr lang="fr-FR" smtClean="0"/>
              <a:t>13/03/2019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A0C551-02A1-8E46-92B9-30FEDD2D27D2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8546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Mesure du niveau de stress</a:t>
            </a:r>
          </a:p>
          <a:p>
            <a:r>
              <a:rPr lang="fr-FR" dirty="0" smtClean="0"/>
              <a:t>Lecture</a:t>
            </a:r>
            <a:r>
              <a:rPr lang="fr-FR" baseline="0" dirty="0" smtClean="0"/>
              <a:t> du visage pour comprendre les émotions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0866205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Double bundle et la manière</a:t>
            </a:r>
            <a:r>
              <a:rPr lang="fr-FR" baseline="0" dirty="0" smtClean="0"/>
              <a:t> de les charger : https://</a:t>
            </a:r>
            <a:r>
              <a:rPr lang="fr-FR" baseline="0" dirty="0" err="1" smtClean="0"/>
              <a:t>philipwalton.com</a:t>
            </a:r>
            <a:r>
              <a:rPr lang="fr-FR" baseline="0" dirty="0" smtClean="0"/>
              <a:t>/articles/deploying-es2015-code-in-production-today/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6667D-9EC5-D246-9DEE-9BAA8A56CE10}" type="slidenum">
              <a:rPr lang="fr-FR" smtClean="0"/>
              <a:t>28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85967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FECD3-FA05-DB48-8DBF-F0719A5D5ED0}" type="slidenum">
              <a:rPr lang="fr-FR" smtClean="0"/>
              <a:t>34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67183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Avec beaucoup</a:t>
            </a:r>
            <a:r>
              <a:rPr lang="fr-FR" baseline="0" dirty="0" smtClean="0"/>
              <a:t> de connexions en simultané, on passe plus de temps à redemander les paquets qu’à les DL</a:t>
            </a:r>
          </a:p>
          <a:p>
            <a:r>
              <a:rPr lang="fr-FR" baseline="0" dirty="0" smtClean="0"/>
              <a:t>Bleu : paquets de données, vert et rouge : paquets de demandes. Si trop d’octets arrivent en même temps, l’OS les rejette</a:t>
            </a:r>
            <a:endParaRPr lang="fr-FR" dirty="0" smtClean="0"/>
          </a:p>
          <a:p>
            <a:r>
              <a:rPr lang="fr-FR" dirty="0" smtClean="0"/>
              <a:t>Graphe</a:t>
            </a:r>
            <a:r>
              <a:rPr lang="fr-FR" baseline="0" dirty="0" smtClean="0"/>
              <a:t> fait avec </a:t>
            </a:r>
            <a:r>
              <a:rPr lang="fr-FR" baseline="0" dirty="0" err="1" smtClean="0"/>
              <a:t>CloudShark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868EF-4D6F-5543-BB0A-F3C69771F4B6}" type="slidenum">
              <a:rPr lang="fr-FR" smtClean="0"/>
              <a:t>43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749885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Slides du développeur</a:t>
            </a:r>
            <a:r>
              <a:rPr lang="fr-FR" baseline="0" dirty="0" smtClean="0"/>
              <a:t> du serveur H2O : https://</a:t>
            </a:r>
            <a:r>
              <a:rPr lang="fr-FR" baseline="0" dirty="0" err="1" smtClean="0"/>
              <a:t>www.slideshare.net</a:t>
            </a:r>
            <a:r>
              <a:rPr lang="fr-FR" baseline="0" dirty="0" smtClean="0"/>
              <a:t>/</a:t>
            </a:r>
            <a:r>
              <a:rPr lang="fr-FR" baseline="0" dirty="0" err="1" smtClean="0"/>
              <a:t>kazuho</a:t>
            </a:r>
            <a:r>
              <a:rPr lang="fr-FR" baseline="0" dirty="0" smtClean="0"/>
              <a:t>/developing-the-fastest-http2-server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868EF-4D6F-5543-BB0A-F3C69771F4B6}" type="slidenum">
              <a:rPr lang="fr-FR" smtClean="0"/>
              <a:t>44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973984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SSL3 : troué et vulnérable, passer sur TLS1.3</a:t>
            </a:r>
          </a:p>
          <a:p>
            <a:r>
              <a:rPr lang="fr-FR" dirty="0" smtClean="0"/>
              <a:t>Session </a:t>
            </a:r>
            <a:r>
              <a:rPr lang="fr-FR" dirty="0" err="1" smtClean="0"/>
              <a:t>Resumption</a:t>
            </a:r>
            <a:r>
              <a:rPr lang="fr-FR" dirty="0" smtClean="0"/>
              <a:t> : client et serveur mettent en</a:t>
            </a:r>
            <a:r>
              <a:rPr lang="fr-FR" baseline="0" dirty="0" smtClean="0"/>
              <a:t> cache un identifiant de session pour ne pas refaire le </a:t>
            </a:r>
            <a:r>
              <a:rPr lang="fr-FR" baseline="0" dirty="0" err="1" smtClean="0"/>
              <a:t>handshake</a:t>
            </a:r>
            <a:r>
              <a:rPr lang="fr-FR" baseline="0" dirty="0" smtClean="0"/>
              <a:t> à chaque requête (chaud avec le </a:t>
            </a:r>
            <a:r>
              <a:rPr lang="fr-FR" baseline="0" dirty="0" err="1" smtClean="0"/>
              <a:t>load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balancing</a:t>
            </a:r>
            <a:r>
              <a:rPr lang="fr-FR" baseline="0" dirty="0" smtClean="0"/>
              <a:t>)</a:t>
            </a:r>
            <a:endParaRPr lang="fr-FR" dirty="0" smtClean="0"/>
          </a:p>
          <a:p>
            <a:r>
              <a:rPr lang="fr-FR" dirty="0" smtClean="0"/>
              <a:t>OCSP </a:t>
            </a:r>
            <a:r>
              <a:rPr lang="fr-FR" dirty="0" err="1" smtClean="0"/>
              <a:t>stapling</a:t>
            </a:r>
            <a:r>
              <a:rPr lang="fr-FR" dirty="0" smtClean="0"/>
              <a:t> : ce n’est pas le navigateur</a:t>
            </a:r>
            <a:r>
              <a:rPr lang="fr-FR" baseline="0" dirty="0" smtClean="0"/>
              <a:t> qui va chercher le certificat de validité, mais le serveur qui renvoie l’info de validité avec le certificat au navigateur</a:t>
            </a:r>
            <a:endParaRPr lang="fr-FR" dirty="0" smtClean="0"/>
          </a:p>
          <a:p>
            <a:r>
              <a:rPr lang="fr-FR" dirty="0" smtClean="0"/>
              <a:t>False </a:t>
            </a:r>
            <a:r>
              <a:rPr lang="fr-FR" dirty="0" err="1" smtClean="0"/>
              <a:t>start</a:t>
            </a:r>
            <a:r>
              <a:rPr lang="fr-FR" dirty="0" smtClean="0"/>
              <a:t> : les données commencent</a:t>
            </a:r>
            <a:r>
              <a:rPr lang="fr-FR" baseline="0" dirty="0" smtClean="0"/>
              <a:t> à être envoyé même si le </a:t>
            </a:r>
            <a:r>
              <a:rPr lang="fr-FR" baseline="0" dirty="0" err="1" smtClean="0"/>
              <a:t>handshake</a:t>
            </a:r>
            <a:r>
              <a:rPr lang="fr-FR" baseline="0" dirty="0" smtClean="0"/>
              <a:t> n’est pas fini</a:t>
            </a:r>
            <a:endParaRPr lang="fr-FR" dirty="0" smtClean="0"/>
          </a:p>
          <a:p>
            <a:r>
              <a:rPr lang="fr-FR" dirty="0" smtClean="0"/>
              <a:t>False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supporté par les navigateurs que si ALPN/NPN est sur le serveur</a:t>
            </a:r>
          </a:p>
          <a:p>
            <a:r>
              <a:rPr lang="fr-FR" baseline="0" dirty="0" smtClean="0"/>
              <a:t>Autorité de certification gratuite : https://</a:t>
            </a:r>
            <a:r>
              <a:rPr lang="fr-FR" baseline="0" dirty="0" err="1" smtClean="0"/>
              <a:t>letsencrypt.org</a:t>
            </a:r>
            <a:r>
              <a:rPr lang="fr-FR" baseline="0" dirty="0" smtClean="0"/>
              <a:t>/ </a:t>
            </a:r>
          </a:p>
          <a:p>
            <a:r>
              <a:rPr lang="fr-FR" dirty="0" smtClean="0"/>
              <a:t>https://</a:t>
            </a:r>
            <a:r>
              <a:rPr lang="fr-FR" dirty="0" err="1" smtClean="0"/>
              <a:t>wiki.mozilla.org</a:t>
            </a:r>
            <a:r>
              <a:rPr lang="fr-FR" dirty="0" smtClean="0"/>
              <a:t>/Security/</a:t>
            </a:r>
            <a:r>
              <a:rPr lang="fr-FR" dirty="0" err="1" smtClean="0"/>
              <a:t>Server_Side_TLS#Session_Resumption</a:t>
            </a: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F4868EF-4D6F-5543-BB0A-F3C69771F4B6}" type="slidenum">
              <a:rPr lang="fr-FR" smtClean="0"/>
              <a:t>45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7873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Pré-</a:t>
            </a:r>
            <a:r>
              <a:rPr lang="fr-FR" dirty="0" err="1" smtClean="0"/>
              <a:t>connect</a:t>
            </a:r>
            <a:r>
              <a:rPr lang="fr-FR" baseline="0" dirty="0" smtClean="0"/>
              <a:t> : https://</a:t>
            </a:r>
            <a:r>
              <a:rPr lang="fr-FR" baseline="0" dirty="0" err="1" smtClean="0"/>
              <a:t>www.igvita.com</a:t>
            </a:r>
            <a:r>
              <a:rPr lang="fr-FR" baseline="0" dirty="0" smtClean="0"/>
              <a:t>/2015/08/17/</a:t>
            </a:r>
            <a:r>
              <a:rPr lang="fr-FR" baseline="0" dirty="0" err="1" smtClean="0"/>
              <a:t>eliminating-roundtrips-with-preconnect</a:t>
            </a:r>
            <a:r>
              <a:rPr lang="fr-FR" baseline="0" dirty="0" smtClean="0"/>
              <a:t>/</a:t>
            </a:r>
          </a:p>
          <a:p>
            <a:r>
              <a:rPr lang="fr-FR" baseline="0" dirty="0" err="1" smtClean="0"/>
              <a:t>Prefetch</a:t>
            </a:r>
            <a:r>
              <a:rPr lang="fr-FR" baseline="0" dirty="0" smtClean="0"/>
              <a:t> : priorité basse. </a:t>
            </a:r>
            <a:r>
              <a:rPr lang="fr-FR" baseline="0" dirty="0" err="1" smtClean="0"/>
              <a:t>Preload</a:t>
            </a:r>
            <a:r>
              <a:rPr lang="fr-FR" baseline="0" dirty="0" smtClean="0"/>
              <a:t> : priorité haute.</a:t>
            </a:r>
          </a:p>
          <a:p>
            <a:r>
              <a:rPr lang="fr-FR" baseline="0" dirty="0" smtClean="0"/>
              <a:t>Exemple pour les fonts </a:t>
            </a:r>
            <a:r>
              <a:rPr lang="fr-FR" baseline="0" dirty="0" err="1" smtClean="0"/>
              <a:t>google</a:t>
            </a:r>
            <a:r>
              <a:rPr lang="fr-FR" baseline="0" dirty="0" smtClean="0"/>
              <a:t> :</a:t>
            </a:r>
          </a:p>
          <a:p>
            <a:r>
              <a:rPr lang="fr-FR" dirty="0" smtClean="0"/>
              <a:t>&lt;</a:t>
            </a:r>
            <a:r>
              <a:rPr lang="fr-FR" dirty="0" err="1" smtClean="0"/>
              <a:t>link</a:t>
            </a:r>
            <a:r>
              <a:rPr lang="fr-FR" dirty="0" smtClean="0"/>
              <a:t> </a:t>
            </a:r>
            <a:r>
              <a:rPr lang="fr-FR" dirty="0" err="1" smtClean="0"/>
              <a:t>href</a:t>
            </a:r>
            <a:r>
              <a:rPr lang="fr-FR" dirty="0" smtClean="0"/>
              <a:t>='</a:t>
            </a:r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fonts.gstatic.com</a:t>
            </a:r>
            <a:r>
              <a:rPr lang="fr-FR" dirty="0" smtClean="0"/>
              <a:t>' </a:t>
            </a:r>
            <a:r>
              <a:rPr lang="fr-FR" dirty="0" err="1" smtClean="0"/>
              <a:t>rel</a:t>
            </a:r>
            <a:r>
              <a:rPr lang="fr-FR" dirty="0" smtClean="0"/>
              <a:t>='</a:t>
            </a:r>
            <a:r>
              <a:rPr lang="fr-FR" dirty="0" err="1" smtClean="0"/>
              <a:t>preconnect</a:t>
            </a:r>
            <a:r>
              <a:rPr lang="fr-FR" dirty="0" smtClean="0"/>
              <a:t>' </a:t>
            </a:r>
            <a:r>
              <a:rPr lang="fr-FR" dirty="0" err="1" smtClean="0"/>
              <a:t>crossorigin</a:t>
            </a:r>
            <a:r>
              <a:rPr lang="fr-FR" dirty="0" smtClean="0"/>
              <a:t>&gt;</a:t>
            </a:r>
          </a:p>
          <a:p>
            <a:r>
              <a:rPr lang="fr-FR" dirty="0" smtClean="0"/>
              <a:t>&lt;</a:t>
            </a:r>
            <a:r>
              <a:rPr lang="fr-FR" dirty="0" err="1" smtClean="0"/>
              <a:t>link</a:t>
            </a:r>
            <a:r>
              <a:rPr lang="fr-FR" dirty="0" smtClean="0"/>
              <a:t> </a:t>
            </a:r>
            <a:r>
              <a:rPr lang="fr-FR" dirty="0" err="1" smtClean="0"/>
              <a:t>href</a:t>
            </a:r>
            <a:r>
              <a:rPr lang="fr-FR" dirty="0" smtClean="0"/>
              <a:t>='</a:t>
            </a:r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fonts.googleapis.com</a:t>
            </a:r>
            <a:r>
              <a:rPr lang="fr-FR" dirty="0" smtClean="0"/>
              <a:t>/</a:t>
            </a:r>
            <a:r>
              <a:rPr lang="fr-FR" dirty="0" err="1" smtClean="0"/>
              <a:t>css?family</a:t>
            </a:r>
            <a:r>
              <a:rPr lang="fr-FR" dirty="0" smtClean="0"/>
              <a:t>=Roboto+Slab:700|Open+Sans' </a:t>
            </a:r>
            <a:r>
              <a:rPr lang="fr-FR" dirty="0" err="1" smtClean="0"/>
              <a:t>rel</a:t>
            </a:r>
            <a:r>
              <a:rPr lang="fr-FR" dirty="0" smtClean="0"/>
              <a:t>='</a:t>
            </a:r>
            <a:r>
              <a:rPr lang="fr-FR" dirty="0" err="1" smtClean="0"/>
              <a:t>stylesheet</a:t>
            </a:r>
            <a:r>
              <a:rPr lang="fr-FR" dirty="0" smtClean="0"/>
              <a:t>'&gt;</a:t>
            </a:r>
          </a:p>
          <a:p>
            <a:r>
              <a:rPr lang="fr-FR" dirty="0" err="1" smtClean="0"/>
              <a:t>Crossorigin</a:t>
            </a:r>
            <a:endParaRPr lang="fr-FR" dirty="0" smtClean="0"/>
          </a:p>
          <a:p>
            <a:r>
              <a:rPr lang="fr-FR" dirty="0" smtClean="0"/>
              <a:t>Possible en JS et via headers HTTP</a:t>
            </a:r>
          </a:p>
          <a:p>
            <a:r>
              <a:rPr lang="fr-FR" dirty="0" smtClean="0"/>
              <a:t>https://www.w3.org/TR/</a:t>
            </a:r>
            <a:r>
              <a:rPr lang="fr-FR" dirty="0" err="1" smtClean="0"/>
              <a:t>resource-hints</a:t>
            </a:r>
            <a:r>
              <a:rPr lang="fr-FR" dirty="0" smtClean="0"/>
              <a:t>/ </a:t>
            </a:r>
          </a:p>
          <a:p>
            <a:r>
              <a:rPr lang="fr-FR" dirty="0" err="1" smtClean="0"/>
              <a:t>https</a:t>
            </a:r>
            <a:r>
              <a:rPr lang="fr-FR" dirty="0" smtClean="0"/>
              <a:t>://</a:t>
            </a:r>
            <a:r>
              <a:rPr lang="fr-FR" dirty="0" err="1" smtClean="0"/>
              <a:t>docs.google.com</a:t>
            </a:r>
            <a:r>
              <a:rPr lang="fr-FR" dirty="0" smtClean="0"/>
              <a:t>/</a:t>
            </a:r>
            <a:r>
              <a:rPr lang="fr-FR" dirty="0" err="1" smtClean="0"/>
              <a:t>presentation</a:t>
            </a:r>
            <a:r>
              <a:rPr lang="fr-FR" dirty="0" smtClean="0"/>
              <a:t>/d/18zlAdKAxnc51y_kj-6sWLmnjl6TLnaru_WH0LJTjP-o/</a:t>
            </a:r>
            <a:r>
              <a:rPr lang="fr-FR" dirty="0" err="1" smtClean="0"/>
              <a:t>present?slide</a:t>
            </a:r>
            <a:r>
              <a:rPr lang="fr-FR" dirty="0" smtClean="0"/>
              <a:t>=id.g120f70e9a_0115 </a:t>
            </a:r>
          </a:p>
          <a:p>
            <a:r>
              <a:rPr lang="fr-FR" dirty="0" smtClean="0"/>
              <a:t>Attribut as : https://www.w3.org/TR/</a:t>
            </a:r>
            <a:r>
              <a:rPr lang="fr-FR" dirty="0" err="1" smtClean="0"/>
              <a:t>preload</a:t>
            </a:r>
            <a:r>
              <a:rPr lang="fr-FR" dirty="0" smtClean="0"/>
              <a:t>/#as-</a:t>
            </a:r>
            <a:r>
              <a:rPr lang="fr-FR" dirty="0" err="1" smtClean="0"/>
              <a:t>attribute</a:t>
            </a:r>
            <a:endParaRPr lang="fr-FR" dirty="0" smtClean="0"/>
          </a:p>
          <a:p>
            <a:r>
              <a:rPr lang="fr-FR" dirty="0" err="1" smtClean="0"/>
              <a:t>Subresource</a:t>
            </a:r>
            <a:r>
              <a:rPr lang="fr-FR" dirty="0" smtClean="0"/>
              <a:t> existe aussi, mais chrome </a:t>
            </a:r>
            <a:r>
              <a:rPr lang="fr-FR" dirty="0" err="1" smtClean="0"/>
              <a:t>only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PUSH</a:t>
            </a:r>
            <a:r>
              <a:rPr lang="fr-FR" baseline="0" dirty="0" smtClean="0"/>
              <a:t> vs </a:t>
            </a:r>
            <a:r>
              <a:rPr lang="fr-FR" baseline="0" dirty="0" err="1" smtClean="0"/>
              <a:t>Preload</a:t>
            </a:r>
            <a:r>
              <a:rPr lang="fr-FR" baseline="0" dirty="0" smtClean="0"/>
              <a:t> : https://</a:t>
            </a:r>
            <a:r>
              <a:rPr lang="fr-FR" baseline="0" dirty="0" err="1" smtClean="0"/>
              <a:t>dexecure.com</a:t>
            </a:r>
            <a:r>
              <a:rPr lang="fr-FR" baseline="0" dirty="0" smtClean="0"/>
              <a:t>/blog/http2-push-vs-http-preload/ . Pour désactiver le comportement automatique de certains CDN qui font un PUSH lorsqu’ils voient </a:t>
            </a:r>
            <a:r>
              <a:rPr lang="fr-FR" baseline="0" dirty="0" err="1" smtClean="0"/>
              <a:t>preload</a:t>
            </a:r>
            <a:r>
              <a:rPr lang="fr-FR" baseline="0" dirty="0" smtClean="0"/>
              <a:t> on peut rajouter </a:t>
            </a:r>
            <a:r>
              <a:rPr lang="fr-FR" baseline="0" dirty="0" err="1" smtClean="0"/>
              <a:t>nopush</a:t>
            </a:r>
            <a:endParaRPr lang="fr-FR" baseline="0" dirty="0" smtClean="0"/>
          </a:p>
          <a:p>
            <a:r>
              <a:rPr lang="fr-FR" dirty="0" smtClean="0"/>
              <a:t>Link: &lt;/</a:t>
            </a:r>
            <a:r>
              <a:rPr lang="fr-FR" dirty="0" err="1" smtClean="0"/>
              <a:t>app</a:t>
            </a:r>
            <a:r>
              <a:rPr lang="fr-FR" dirty="0" smtClean="0"/>
              <a:t>/</a:t>
            </a:r>
            <a:r>
              <a:rPr lang="fr-FR" dirty="0" err="1" smtClean="0"/>
              <a:t>style.css</a:t>
            </a:r>
            <a:r>
              <a:rPr lang="fr-FR" dirty="0" smtClean="0"/>
              <a:t>&gt;; </a:t>
            </a:r>
            <a:r>
              <a:rPr lang="fr-FR" dirty="0" err="1" smtClean="0"/>
              <a:t>rel</a:t>
            </a:r>
            <a:r>
              <a:rPr lang="fr-FR" dirty="0" smtClean="0"/>
              <a:t>=</a:t>
            </a:r>
            <a:r>
              <a:rPr lang="fr-FR" dirty="0" err="1" smtClean="0"/>
              <a:t>preload</a:t>
            </a:r>
            <a:r>
              <a:rPr lang="fr-FR" dirty="0" smtClean="0"/>
              <a:t>; as=style; </a:t>
            </a:r>
            <a:r>
              <a:rPr lang="fr-FR" dirty="0" err="1" smtClean="0"/>
              <a:t>nopush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E252CA5-B1C1-474C-9D4A-3E685365D222}" type="slidenum">
              <a:rPr lang="fr-FR" smtClean="0"/>
              <a:t>46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819488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Roboto</a:t>
            </a:r>
            <a:r>
              <a:rPr lang="fr-FR" dirty="0" smtClean="0"/>
              <a:t> à gauche, sans-</a:t>
            </a:r>
            <a:r>
              <a:rPr lang="fr-FR" dirty="0" err="1" smtClean="0"/>
              <a:t>serif</a:t>
            </a:r>
            <a:r>
              <a:rPr lang="fr-FR" dirty="0" smtClean="0"/>
              <a:t> à droite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20C88-CCC0-9847-AB36-346228B8817F}" type="slidenum">
              <a:rPr lang="fr-FR" smtClean="0"/>
              <a:t>50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310953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Local : si la police est commune</a:t>
            </a:r>
          </a:p>
          <a:p>
            <a:r>
              <a:rPr lang="fr-FR" baseline="0" dirty="0" err="1" smtClean="0"/>
              <a:t>Truetype</a:t>
            </a:r>
            <a:r>
              <a:rPr lang="fr-FR" baseline="0" dirty="0" smtClean="0"/>
              <a:t> : pour </a:t>
            </a:r>
            <a:r>
              <a:rPr lang="fr-FR" baseline="0" dirty="0" err="1" smtClean="0"/>
              <a:t>android</a:t>
            </a:r>
            <a:r>
              <a:rPr lang="fr-FR" baseline="0" dirty="0" smtClean="0"/>
              <a:t> &lt; 4.4</a:t>
            </a:r>
          </a:p>
          <a:p>
            <a:r>
              <a:rPr lang="fr-FR" dirty="0" smtClean="0"/>
              <a:t>local('Arial'),local('</a:t>
            </a:r>
            <a:r>
              <a:rPr lang="fr-FR" dirty="0" err="1" smtClean="0"/>
              <a:t>Helvetica</a:t>
            </a:r>
            <a:r>
              <a:rPr lang="fr-FR" dirty="0" smtClean="0"/>
              <a:t>')</a:t>
            </a:r>
          </a:p>
          <a:p>
            <a:r>
              <a:rPr lang="fr-FR" dirty="0" smtClean="0"/>
              <a:t>Pourquoi local avec le nom de la variante</a:t>
            </a:r>
            <a:r>
              <a:rPr lang="fr-FR" baseline="0" dirty="0" smtClean="0"/>
              <a:t> :</a:t>
            </a:r>
            <a:r>
              <a:rPr lang="fr-FR" dirty="0" smtClean="0"/>
              <a:t> https://</a:t>
            </a:r>
            <a:r>
              <a:rPr lang="fr-FR" dirty="0" err="1" smtClean="0"/>
              <a:t>hacks.mozilla.org</a:t>
            </a:r>
            <a:r>
              <a:rPr lang="fr-FR" dirty="0" smtClean="0"/>
              <a:t>/2009/06/</a:t>
            </a:r>
            <a:r>
              <a:rPr lang="fr-FR" dirty="0" err="1" smtClean="0"/>
              <a:t>beautiful</a:t>
            </a:r>
            <a:r>
              <a:rPr lang="fr-FR" dirty="0" smtClean="0"/>
              <a:t>-fonts-</a:t>
            </a:r>
            <a:r>
              <a:rPr lang="fr-FR" dirty="0" err="1" smtClean="0"/>
              <a:t>with</a:t>
            </a:r>
            <a:r>
              <a:rPr lang="fr-FR" dirty="0" smtClean="0"/>
              <a:t>-font-face/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4584-1F49-4249-83A8-209F08EB4362}" type="slidenum">
              <a:rPr lang="fr-FR" smtClean="0"/>
              <a:t>52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06763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Notion de « </a:t>
            </a:r>
            <a:r>
              <a:rPr lang="fr-FR" dirty="0" err="1" smtClean="0"/>
              <a:t>metric</a:t>
            </a:r>
            <a:r>
              <a:rPr lang="fr-FR" dirty="0" smtClean="0"/>
              <a:t> compatible font » : https://</a:t>
            </a:r>
            <a:r>
              <a:rPr lang="fr-FR" dirty="0" err="1" smtClean="0"/>
              <a:t>wiki.archlinux.org</a:t>
            </a:r>
            <a:r>
              <a:rPr lang="fr-FR" dirty="0" smtClean="0"/>
              <a:t>/</a:t>
            </a:r>
            <a:r>
              <a:rPr lang="fr-FR" dirty="0" err="1" smtClean="0"/>
              <a:t>index.php</a:t>
            </a:r>
            <a:r>
              <a:rPr lang="fr-FR" dirty="0" smtClean="0"/>
              <a:t>/</a:t>
            </a:r>
            <a:r>
              <a:rPr lang="fr-FR" dirty="0" err="1" smtClean="0"/>
              <a:t>Metric-compatible_fonts</a:t>
            </a:r>
            <a:r>
              <a:rPr lang="fr-FR" baseline="0" dirty="0" smtClean="0"/>
              <a:t> : des fonts qui font exprès d’avoir les même dimensions que les fonts de </a:t>
            </a:r>
            <a:r>
              <a:rPr lang="fr-FR" baseline="0" smtClean="0"/>
              <a:t>fallback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20C88-CCC0-9847-AB36-346228B8817F}" type="slidenum">
              <a:rPr lang="fr-FR" smtClean="0"/>
              <a:t>53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280690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Sources : https://</a:t>
            </a:r>
            <a:r>
              <a:rPr lang="fr-FR" dirty="0" err="1" smtClean="0"/>
              <a:t>tabatkins.github.io</a:t>
            </a:r>
            <a:r>
              <a:rPr lang="fr-FR" dirty="0" smtClean="0"/>
              <a:t>/</a:t>
            </a:r>
            <a:r>
              <a:rPr lang="fr-FR" dirty="0" err="1" smtClean="0"/>
              <a:t>specs</a:t>
            </a:r>
            <a:r>
              <a:rPr lang="fr-FR" dirty="0" smtClean="0"/>
              <a:t>/</a:t>
            </a:r>
            <a:r>
              <a:rPr lang="fr-FR" dirty="0" err="1" smtClean="0"/>
              <a:t>css</a:t>
            </a:r>
            <a:r>
              <a:rPr lang="fr-FR" dirty="0" smtClean="0"/>
              <a:t>-font-display/#intro</a:t>
            </a:r>
          </a:p>
          <a:p>
            <a:r>
              <a:rPr lang="fr-FR" dirty="0" smtClean="0"/>
              <a:t>https://font-</a:t>
            </a:r>
            <a:r>
              <a:rPr lang="fr-FR" dirty="0" err="1" smtClean="0"/>
              <a:t>display.glitch.me</a:t>
            </a:r>
            <a:r>
              <a:rPr lang="fr-FR" dirty="0" smtClean="0"/>
              <a:t>/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20C88-CCC0-9847-AB36-346228B8817F}" type="slidenum">
              <a:rPr lang="fr-FR" smtClean="0"/>
              <a:t>54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7451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Onload</a:t>
            </a:r>
            <a:r>
              <a:rPr lang="fr-FR" dirty="0" smtClean="0"/>
              <a:t> 8,5 s</a:t>
            </a:r>
          </a:p>
          <a:p>
            <a:r>
              <a:rPr lang="fr-FR" dirty="0" smtClean="0"/>
              <a:t>https://</a:t>
            </a:r>
            <a:r>
              <a:rPr lang="fr-FR" dirty="0" err="1" smtClean="0"/>
              <a:t>www.webpagetest.org</a:t>
            </a:r>
            <a:r>
              <a:rPr lang="fr-FR" dirty="0" smtClean="0"/>
              <a:t>/</a:t>
            </a:r>
            <a:r>
              <a:rPr lang="fr-FR" dirty="0" err="1" smtClean="0"/>
              <a:t>result</a:t>
            </a:r>
            <a:r>
              <a:rPr lang="fr-FR" dirty="0" smtClean="0"/>
              <a:t>/171017_DK_24704baabe8613fab6aa95262dc1b534/1/</a:t>
            </a:r>
            <a:r>
              <a:rPr lang="fr-FR" dirty="0" err="1" smtClean="0"/>
              <a:t>details</a:t>
            </a:r>
            <a:r>
              <a:rPr lang="fr-FR" dirty="0" smtClean="0"/>
              <a:t>/#waterfall_view_step1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54939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Ici,</a:t>
            </a:r>
            <a:r>
              <a:rPr lang="fr-FR" baseline="0" dirty="0" smtClean="0"/>
              <a:t> chaque élément a sa propre police : </a:t>
            </a:r>
          </a:p>
          <a:p>
            <a:r>
              <a:rPr lang="fr-FR" baseline="0" dirty="0" err="1" smtClean="0"/>
              <a:t>em</a:t>
            </a:r>
            <a:r>
              <a:rPr lang="fr-FR" baseline="0" dirty="0" smtClean="0"/>
              <a:t> {</a:t>
            </a:r>
          </a:p>
          <a:p>
            <a:r>
              <a:rPr lang="fr-FR" baseline="0" dirty="0" smtClean="0"/>
              <a:t>  font-</a:t>
            </a:r>
            <a:r>
              <a:rPr lang="fr-FR" baseline="0" dirty="0" err="1" smtClean="0"/>
              <a:t>family</a:t>
            </a:r>
            <a:r>
              <a:rPr lang="fr-FR" baseline="0" dirty="0" smtClean="0"/>
              <a:t>: ‘Elena Italic’;</a:t>
            </a:r>
          </a:p>
          <a:p>
            <a:r>
              <a:rPr lang="fr-FR" baseline="0" dirty="0" smtClean="0"/>
              <a:t>  font-style: </a:t>
            </a:r>
            <a:r>
              <a:rPr lang="fr-FR" baseline="0" dirty="0" err="1" smtClean="0"/>
              <a:t>italic</a:t>
            </a:r>
            <a:r>
              <a:rPr lang="fr-FR" baseline="0" dirty="0" smtClean="0"/>
              <a:t>;</a:t>
            </a:r>
          </a:p>
          <a:p>
            <a:r>
              <a:rPr lang="fr-FR" baseline="0" dirty="0" smtClean="0"/>
              <a:t>  font-</a:t>
            </a:r>
            <a:r>
              <a:rPr lang="fr-FR" baseline="0" dirty="0" err="1" smtClean="0"/>
              <a:t>weight</a:t>
            </a:r>
            <a:r>
              <a:rPr lang="fr-FR" baseline="0" dirty="0" smtClean="0"/>
              <a:t>: 600;</a:t>
            </a:r>
          </a:p>
          <a:p>
            <a:r>
              <a:rPr lang="fr-FR" baseline="0" dirty="0" smtClean="0"/>
              <a:t>}</a:t>
            </a:r>
          </a:p>
          <a:p>
            <a:r>
              <a:rPr lang="fr-FR" baseline="0" dirty="0" err="1" smtClean="0"/>
              <a:t>strong</a:t>
            </a:r>
            <a:r>
              <a:rPr lang="fr-FR" baseline="0" dirty="0" smtClean="0"/>
              <a:t> {</a:t>
            </a:r>
          </a:p>
          <a:p>
            <a:r>
              <a:rPr lang="fr-FR" baseline="0" dirty="0" smtClean="0"/>
              <a:t>  font-</a:t>
            </a:r>
            <a:r>
              <a:rPr lang="fr-FR" baseline="0" dirty="0" err="1" smtClean="0"/>
              <a:t>family</a:t>
            </a:r>
            <a:r>
              <a:rPr lang="fr-FR" baseline="0" dirty="0" smtClean="0"/>
              <a:t>: ‘Elena Bold’;</a:t>
            </a:r>
          </a:p>
          <a:p>
            <a:r>
              <a:rPr lang="fr-FR" baseline="0" dirty="0" smtClean="0"/>
              <a:t>  font-style: normal;</a:t>
            </a:r>
          </a:p>
          <a:p>
            <a:r>
              <a:rPr lang="fr-FR" baseline="0" dirty="0" smtClean="0"/>
              <a:t>  font-</a:t>
            </a:r>
            <a:r>
              <a:rPr lang="fr-FR" baseline="0" dirty="0" err="1" smtClean="0"/>
              <a:t>weight</a:t>
            </a:r>
            <a:r>
              <a:rPr lang="fr-FR" baseline="0" dirty="0" smtClean="0"/>
              <a:t>: 600;</a:t>
            </a:r>
          </a:p>
          <a:p>
            <a:r>
              <a:rPr lang="fr-FR" baseline="0" dirty="0" smtClean="0"/>
              <a:t>}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0984584-1F49-4249-83A8-209F08EB4362}" type="slidenum">
              <a:rPr lang="fr-FR" smtClean="0"/>
              <a:t>56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067941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En attente d’un support navigateur + OS vraiment universel</a:t>
            </a:r>
          </a:p>
          <a:p>
            <a:r>
              <a:rPr lang="fr-FR" dirty="0" smtClean="0"/>
              <a:t>En attente de fonts qui en tirent vraiment parti …</a:t>
            </a:r>
          </a:p>
          <a:p>
            <a:endParaRPr lang="fr-FR" dirty="0" smtClean="0"/>
          </a:p>
          <a:p>
            <a:r>
              <a:rPr lang="fr-FR" dirty="0" smtClean="0"/>
              <a:t>https://</a:t>
            </a:r>
            <a:r>
              <a:rPr lang="fr-FR" dirty="0" err="1" smtClean="0"/>
              <a:t>github.com</a:t>
            </a:r>
            <a:r>
              <a:rPr lang="fr-FR" dirty="0" smtClean="0"/>
              <a:t>/</a:t>
            </a:r>
            <a:r>
              <a:rPr lang="fr-FR" dirty="0" err="1" smtClean="0"/>
              <a:t>rsms</a:t>
            </a:r>
            <a:r>
              <a:rPr lang="fr-FR" dirty="0" smtClean="0"/>
              <a:t>/inter</a:t>
            </a:r>
          </a:p>
          <a:p>
            <a:r>
              <a:rPr lang="fr-FR" dirty="0" smtClean="0"/>
              <a:t>Source Sans Pro</a:t>
            </a:r>
            <a:r>
              <a:rPr lang="fr-FR" baseline="0" dirty="0" smtClean="0"/>
              <a:t> variable : </a:t>
            </a:r>
            <a:r>
              <a:rPr lang="fr-FR" dirty="0" smtClean="0"/>
              <a:t>https://</a:t>
            </a:r>
            <a:r>
              <a:rPr lang="fr-FR" dirty="0" err="1" smtClean="0"/>
              <a:t>github.com</a:t>
            </a:r>
            <a:r>
              <a:rPr lang="fr-FR" dirty="0" smtClean="0"/>
              <a:t>/adobe-fonts/source-sans-pro/releases/tag/variable-fonts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A20C88-CCC0-9847-AB36-346228B8817F}" type="slidenum">
              <a:rPr lang="fr-FR" smtClean="0"/>
              <a:t>57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17001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60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26810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14F88-D4BD-2E4D-9733-28FA7816CD66}" type="slidenum">
              <a:rPr lang="fr-FR" smtClean="0"/>
              <a:t>61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024508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JPEG date de 1992</a:t>
            </a:r>
          </a:p>
          <a:p>
            <a:r>
              <a:rPr lang="fr-FR" dirty="0" err="1" smtClean="0"/>
              <a:t>WebP</a:t>
            </a:r>
            <a:r>
              <a:rPr lang="fr-FR" dirty="0" smtClean="0"/>
              <a:t> : </a:t>
            </a:r>
            <a:r>
              <a:rPr lang="fr-FR" dirty="0" err="1" smtClean="0"/>
              <a:t>channel</a:t>
            </a:r>
            <a:r>
              <a:rPr lang="fr-FR" baseline="0" dirty="0" smtClean="0"/>
              <a:t> Alpha en plus (transparence), % de qualité, comme le JPG</a:t>
            </a:r>
            <a:endParaRPr lang="fr-FR" dirty="0" smtClean="0"/>
          </a:p>
          <a:p>
            <a:r>
              <a:rPr lang="fr-FR" dirty="0" smtClean="0"/>
              <a:t>Perf et </a:t>
            </a:r>
            <a:r>
              <a:rPr lang="fr-FR" dirty="0" err="1" smtClean="0"/>
              <a:t>WebP</a:t>
            </a:r>
            <a:r>
              <a:rPr lang="fr-FR" dirty="0" smtClean="0"/>
              <a:t> : http://</a:t>
            </a:r>
            <a:r>
              <a:rPr lang="fr-FR" dirty="0" err="1" smtClean="0"/>
              <a:t>davidwalsh.name</a:t>
            </a:r>
            <a:r>
              <a:rPr lang="fr-FR" dirty="0" smtClean="0"/>
              <a:t>/</a:t>
            </a:r>
            <a:r>
              <a:rPr lang="fr-FR" dirty="0" err="1" smtClean="0"/>
              <a:t>webp</a:t>
            </a:r>
            <a:r>
              <a:rPr lang="fr-FR" dirty="0" smtClean="0"/>
              <a:t>-images-performance</a:t>
            </a:r>
          </a:p>
          <a:p>
            <a:r>
              <a:rPr lang="fr-FR" dirty="0" smtClean="0"/>
              <a:t>Plugin </a:t>
            </a:r>
            <a:r>
              <a:rPr lang="fr-FR" dirty="0" err="1" smtClean="0"/>
              <a:t>photoshop</a:t>
            </a:r>
            <a:r>
              <a:rPr lang="fr-FR" dirty="0" smtClean="0"/>
              <a:t>  </a:t>
            </a:r>
            <a:r>
              <a:rPr lang="fr-FR" dirty="0" err="1" smtClean="0"/>
              <a:t>WebP</a:t>
            </a:r>
            <a:r>
              <a:rPr lang="fr-FR" dirty="0" smtClean="0"/>
              <a:t> : http://</a:t>
            </a:r>
            <a:r>
              <a:rPr lang="fr-FR" dirty="0" err="1" smtClean="0"/>
              <a:t>telegraphics.com.au</a:t>
            </a:r>
            <a:r>
              <a:rPr lang="fr-FR" dirty="0" smtClean="0"/>
              <a:t>/</a:t>
            </a:r>
            <a:r>
              <a:rPr lang="fr-FR" dirty="0" err="1" smtClean="0"/>
              <a:t>sw</a:t>
            </a:r>
            <a:r>
              <a:rPr lang="fr-FR" dirty="0" smtClean="0"/>
              <a:t>/</a:t>
            </a:r>
            <a:r>
              <a:rPr lang="fr-FR" dirty="0" err="1" smtClean="0"/>
              <a:t>product</a:t>
            </a:r>
            <a:r>
              <a:rPr lang="fr-FR" dirty="0" smtClean="0"/>
              <a:t>/</a:t>
            </a:r>
            <a:r>
              <a:rPr lang="fr-FR" dirty="0" err="1" smtClean="0"/>
              <a:t>WebPFormat</a:t>
            </a:r>
            <a:endParaRPr lang="fr-FR" dirty="0" smtClean="0"/>
          </a:p>
          <a:p>
            <a:r>
              <a:rPr lang="fr-FR" dirty="0" smtClean="0"/>
              <a:t>Comment servir ? Détection côté serveur, côté client, </a:t>
            </a:r>
            <a:r>
              <a:rPr lang="fr-FR" dirty="0" err="1" smtClean="0"/>
              <a:t>polyfill</a:t>
            </a:r>
            <a:r>
              <a:rPr lang="fr-FR" dirty="0" smtClean="0"/>
              <a:t> </a:t>
            </a:r>
            <a:r>
              <a:rPr lang="fr-FR" dirty="0" err="1" smtClean="0"/>
              <a:t>WebP</a:t>
            </a:r>
            <a:r>
              <a:rPr lang="fr-FR" dirty="0" smtClean="0"/>
              <a:t> ou </a:t>
            </a:r>
            <a:r>
              <a:rPr lang="fr-FR" dirty="0" err="1" smtClean="0"/>
              <a:t>PictureFill</a:t>
            </a:r>
            <a:r>
              <a:rPr lang="fr-FR" dirty="0" smtClean="0"/>
              <a:t>, décodeur</a:t>
            </a:r>
            <a:r>
              <a:rPr lang="fr-FR" baseline="0" dirty="0" smtClean="0"/>
              <a:t> côté client</a:t>
            </a:r>
          </a:p>
          <a:p>
            <a:r>
              <a:rPr lang="fr-FR" dirty="0" smtClean="0"/>
              <a:t>http://</a:t>
            </a:r>
            <a:r>
              <a:rPr lang="fr-FR" dirty="0" err="1" smtClean="0"/>
              <a:t>caniuse.com</a:t>
            </a:r>
            <a:r>
              <a:rPr lang="fr-FR" dirty="0" smtClean="0"/>
              <a:t>/#</a:t>
            </a:r>
            <a:r>
              <a:rPr lang="fr-FR" dirty="0" err="1" smtClean="0"/>
              <a:t>feat</a:t>
            </a:r>
            <a:r>
              <a:rPr lang="fr-FR" dirty="0" smtClean="0"/>
              <a:t>=</a:t>
            </a:r>
            <a:r>
              <a:rPr lang="fr-FR" dirty="0" err="1" smtClean="0"/>
              <a:t>webp</a:t>
            </a:r>
            <a:endParaRPr lang="fr-FR" dirty="0" smtClean="0"/>
          </a:p>
          <a:p>
            <a:r>
              <a:rPr lang="fr-FR" dirty="0" smtClean="0"/>
              <a:t>http://</a:t>
            </a:r>
            <a:r>
              <a:rPr lang="fr-FR" dirty="0" err="1" smtClean="0"/>
              <a:t>caniuse.com</a:t>
            </a:r>
            <a:r>
              <a:rPr lang="fr-FR" dirty="0" smtClean="0"/>
              <a:t>/#</a:t>
            </a:r>
            <a:r>
              <a:rPr lang="fr-FR" dirty="0" err="1" smtClean="0"/>
              <a:t>feat</a:t>
            </a:r>
            <a:r>
              <a:rPr lang="fr-FR" dirty="0" smtClean="0"/>
              <a:t>=</a:t>
            </a:r>
            <a:r>
              <a:rPr lang="fr-FR" dirty="0" err="1" smtClean="0"/>
              <a:t>jpegxr</a:t>
            </a:r>
            <a:endParaRPr lang="fr-FR" dirty="0" smtClean="0"/>
          </a:p>
          <a:p>
            <a:r>
              <a:rPr lang="fr-FR" dirty="0" smtClean="0"/>
              <a:t>http://</a:t>
            </a:r>
            <a:r>
              <a:rPr lang="fr-FR" dirty="0" err="1" smtClean="0"/>
              <a:t>caniuse.com</a:t>
            </a:r>
            <a:r>
              <a:rPr lang="fr-FR" dirty="0" smtClean="0"/>
              <a:t>/#</a:t>
            </a:r>
            <a:r>
              <a:rPr lang="fr-FR" dirty="0" err="1" smtClean="0"/>
              <a:t>feat</a:t>
            </a:r>
            <a:r>
              <a:rPr lang="fr-FR" dirty="0" smtClean="0"/>
              <a:t>=jpeg2000</a:t>
            </a:r>
          </a:p>
          <a:p>
            <a:endParaRPr lang="fr-FR" dirty="0" smtClean="0"/>
          </a:p>
          <a:p>
            <a:r>
              <a:rPr lang="fr-FR" dirty="0" smtClean="0"/>
              <a:t>Manque Firefox : servir</a:t>
            </a:r>
            <a:r>
              <a:rPr lang="fr-FR" baseline="0" dirty="0" smtClean="0"/>
              <a:t> du JPG ou du PNG classique (</a:t>
            </a:r>
            <a:r>
              <a:rPr lang="fr-FR" baseline="0" dirty="0" err="1" smtClean="0"/>
              <a:t>bugzilla</a:t>
            </a:r>
            <a:r>
              <a:rPr lang="fr-FR" baseline="0" dirty="0" smtClean="0"/>
              <a:t> : https://</a:t>
            </a:r>
            <a:r>
              <a:rPr lang="fr-FR" baseline="0" dirty="0" err="1" smtClean="0"/>
              <a:t>bugzilla.mozilla.org</a:t>
            </a:r>
            <a:r>
              <a:rPr lang="fr-FR" baseline="0" dirty="0" smtClean="0"/>
              <a:t>/</a:t>
            </a:r>
            <a:r>
              <a:rPr lang="fr-FR" baseline="0" dirty="0" err="1" smtClean="0"/>
              <a:t>show_bug.cgi?id</a:t>
            </a:r>
            <a:r>
              <a:rPr lang="fr-FR" baseline="0" dirty="0" smtClean="0"/>
              <a:t>=1294490)</a:t>
            </a:r>
          </a:p>
          <a:p>
            <a:endParaRPr lang="fr-FR" dirty="0" smtClean="0"/>
          </a:p>
          <a:p>
            <a:r>
              <a:rPr lang="fr-FR" dirty="0" smtClean="0"/>
              <a:t>Exemple</a:t>
            </a:r>
            <a:r>
              <a:rPr lang="fr-FR" baseline="0" dirty="0" smtClean="0"/>
              <a:t> de </a:t>
            </a:r>
            <a:r>
              <a:rPr lang="fr-FR" baseline="0" dirty="0" err="1" smtClean="0"/>
              <a:t>facebook</a:t>
            </a:r>
            <a:r>
              <a:rPr lang="fr-FR" baseline="0" dirty="0" smtClean="0"/>
              <a:t> qui a distribué du </a:t>
            </a:r>
            <a:r>
              <a:rPr lang="fr-FR" baseline="0" dirty="0" err="1" smtClean="0"/>
              <a:t>WebP</a:t>
            </a:r>
            <a:r>
              <a:rPr lang="fr-FR" baseline="0" dirty="0" smtClean="0"/>
              <a:t>, puis est revenu en arrière car les gens ne pouvaient plus sauver les images. Chrome lui s’enregistre comme lecteur de </a:t>
            </a:r>
            <a:r>
              <a:rPr lang="fr-FR" baseline="0" dirty="0" err="1" smtClean="0"/>
              <a:t>webp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14F88-D4BD-2E4D-9733-28FA7816CD66}" type="slidenum">
              <a:rPr lang="fr-FR" smtClean="0"/>
              <a:t>63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692995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Depuis </a:t>
            </a:r>
            <a:r>
              <a:rPr lang="fr-FR" dirty="0" err="1" smtClean="0"/>
              <a:t>iOS</a:t>
            </a:r>
            <a:r>
              <a:rPr lang="fr-FR" dirty="0" smtClean="0"/>
              <a:t> 8, le scroll</a:t>
            </a:r>
            <a:r>
              <a:rPr lang="fr-FR" baseline="0" dirty="0" smtClean="0"/>
              <a:t> est pris en compte de manière correcte</a:t>
            </a:r>
          </a:p>
          <a:p>
            <a:r>
              <a:rPr lang="fr-FR" baseline="0" dirty="0" smtClean="0"/>
              <a:t>Voir « 11 </a:t>
            </a:r>
            <a:r>
              <a:rPr lang="fr-FR" baseline="0" dirty="0" err="1" smtClean="0"/>
              <a:t>lazy</a:t>
            </a:r>
            <a:r>
              <a:rPr lang="fr-FR" baseline="0" dirty="0" smtClean="0"/>
              <a:t> loading.mp4 » </a:t>
            </a:r>
          </a:p>
          <a:p>
            <a:r>
              <a:rPr lang="fr-FR" baseline="0" dirty="0" smtClean="0"/>
              <a:t>Avec du SVG </a:t>
            </a:r>
            <a:r>
              <a:rPr lang="fr-FR" baseline="0" dirty="0" err="1" smtClean="0"/>
              <a:t>inline</a:t>
            </a:r>
            <a:r>
              <a:rPr lang="fr-FR" baseline="0" dirty="0" smtClean="0"/>
              <a:t>, et un ratio écrit en chiffre</a:t>
            </a:r>
          </a:p>
          <a:p>
            <a:r>
              <a:rPr lang="fr-FR" dirty="0" err="1" smtClean="0"/>
              <a:t>const</a:t>
            </a:r>
            <a:r>
              <a:rPr lang="fr-FR" dirty="0" smtClean="0"/>
              <a:t> </a:t>
            </a:r>
            <a:r>
              <a:rPr lang="fr-FR" dirty="0" err="1" smtClean="0"/>
              <a:t>placeholderSrc</a:t>
            </a:r>
            <a:r>
              <a:rPr lang="fr-FR" dirty="0" smtClean="0"/>
              <a:t> = (</a:t>
            </a:r>
            <a:r>
              <a:rPr lang="fr-FR" dirty="0" err="1" smtClean="0"/>
              <a:t>width</a:t>
            </a:r>
            <a:r>
              <a:rPr lang="fr-FR" dirty="0" smtClean="0"/>
              <a:t>, </a:t>
            </a:r>
            <a:r>
              <a:rPr lang="fr-FR" dirty="0" err="1" smtClean="0"/>
              <a:t>height</a:t>
            </a:r>
            <a:r>
              <a:rPr lang="fr-FR" dirty="0" smtClean="0"/>
              <a:t>) =&gt; `</a:t>
            </a:r>
            <a:r>
              <a:rPr lang="fr-FR" dirty="0" err="1" smtClean="0"/>
              <a:t>data:image</a:t>
            </a:r>
            <a:r>
              <a:rPr lang="fr-FR" dirty="0" smtClean="0"/>
              <a:t>/svg+xml,%3Csvg </a:t>
            </a:r>
            <a:r>
              <a:rPr lang="fr-FR" dirty="0" err="1" smtClean="0"/>
              <a:t>xmlns</a:t>
            </a:r>
            <a:r>
              <a:rPr lang="fr-FR" dirty="0" smtClean="0"/>
              <a:t>="http://www.w3.org/2000/</a:t>
            </a:r>
            <a:r>
              <a:rPr lang="fr-FR" dirty="0" err="1" smtClean="0"/>
              <a:t>svg</a:t>
            </a:r>
            <a:r>
              <a:rPr lang="fr-FR" dirty="0" smtClean="0"/>
              <a:t>" </a:t>
            </a:r>
            <a:r>
              <a:rPr lang="fr-FR" dirty="0" err="1" smtClean="0"/>
              <a:t>viewBox</a:t>
            </a:r>
            <a:r>
              <a:rPr lang="fr-FR" dirty="0" smtClean="0"/>
              <a:t>="0 0 ${</a:t>
            </a:r>
            <a:r>
              <a:rPr lang="fr-FR" dirty="0" err="1" smtClean="0"/>
              <a:t>width</a:t>
            </a:r>
            <a:r>
              <a:rPr lang="fr-FR" dirty="0" smtClean="0"/>
              <a:t>} ${</a:t>
            </a:r>
            <a:r>
              <a:rPr lang="fr-FR" dirty="0" err="1" smtClean="0"/>
              <a:t>height</a:t>
            </a:r>
            <a:r>
              <a:rPr lang="fr-FR" dirty="0" smtClean="0"/>
              <a:t>}"%3E%3C/svg%3E`</a:t>
            </a:r>
          </a:p>
          <a:p>
            <a:r>
              <a:rPr lang="fr-FR" dirty="0" smtClean="0"/>
              <a:t>https://</a:t>
            </a:r>
            <a:r>
              <a:rPr lang="fr-FR" dirty="0" err="1" smtClean="0"/>
              <a:t>codepen.io</a:t>
            </a:r>
            <a:r>
              <a:rPr lang="fr-FR" dirty="0" smtClean="0"/>
              <a:t>/</a:t>
            </a:r>
            <a:r>
              <a:rPr lang="fr-FR" dirty="0" err="1" smtClean="0"/>
              <a:t>jdsteinbach</a:t>
            </a:r>
            <a:r>
              <a:rPr lang="fr-FR" dirty="0" smtClean="0"/>
              <a:t>/</a:t>
            </a:r>
            <a:r>
              <a:rPr lang="fr-FR" dirty="0" err="1" smtClean="0"/>
              <a:t>pen</a:t>
            </a:r>
            <a:r>
              <a:rPr lang="fr-FR" dirty="0" smtClean="0"/>
              <a:t>/</a:t>
            </a:r>
            <a:r>
              <a:rPr lang="fr-FR" dirty="0" err="1" smtClean="0"/>
              <a:t>GBPNja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14F88-D4BD-2E4D-9733-28FA7816CD66}" type="slidenum">
              <a:rPr lang="fr-FR" smtClean="0"/>
              <a:t>65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42694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Srcset</a:t>
            </a:r>
            <a:r>
              <a:rPr lang="fr-FR" dirty="0" smtClean="0"/>
              <a:t> et sizes</a:t>
            </a:r>
            <a:r>
              <a:rPr lang="fr-FR" baseline="0" dirty="0" smtClean="0"/>
              <a:t> sont des attributs des tags source et </a:t>
            </a:r>
            <a:r>
              <a:rPr lang="fr-FR" baseline="0" dirty="0" err="1" smtClean="0"/>
              <a:t>img</a:t>
            </a:r>
            <a:r>
              <a:rPr lang="fr-FR" baseline="0" dirty="0" smtClean="0"/>
              <a:t> </a:t>
            </a:r>
            <a:r>
              <a:rPr lang="fr-FR" baseline="0" dirty="0" smtClean="0">
                <a:sym typeface="Wingdings"/>
              </a:rPr>
              <a:t> infinité de variation</a:t>
            </a:r>
          </a:p>
          <a:p>
            <a:r>
              <a:rPr lang="fr-FR" baseline="0" dirty="0" smtClean="0">
                <a:sym typeface="Wingdings"/>
              </a:rPr>
              <a:t>30em / 16 = 480px</a:t>
            </a:r>
          </a:p>
          <a:p>
            <a:r>
              <a:rPr lang="fr-FR" dirty="0" smtClean="0"/>
              <a:t>75em / 16 = 1200px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14F88-D4BD-2E4D-9733-28FA7816CD66}" type="slidenum">
              <a:rPr lang="fr-FR" smtClean="0"/>
              <a:t>68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571154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71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034191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72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5069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73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0068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16951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Ads</a:t>
            </a:r>
            <a:r>
              <a:rPr lang="fr-FR" dirty="0" smtClean="0"/>
              <a:t> , AB </a:t>
            </a:r>
            <a:r>
              <a:rPr lang="fr-FR" dirty="0" err="1" smtClean="0"/>
              <a:t>testing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74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6070537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Surveiller</a:t>
            </a:r>
            <a:r>
              <a:rPr lang="fr-FR" baseline="0" dirty="0" smtClean="0"/>
              <a:t> visuellement les concurrents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2EB179-86BD-9D4B-8ED0-C6AC8A040778}" type="slidenum">
              <a:rPr lang="fr-FR" smtClean="0"/>
              <a:t>79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659453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Gère http/2</a:t>
            </a:r>
          </a:p>
          <a:p>
            <a:r>
              <a:rPr lang="fr-FR" dirty="0" smtClean="0"/>
              <a:t>https://</a:t>
            </a:r>
            <a:r>
              <a:rPr lang="fr-FR" dirty="0" err="1" smtClean="0"/>
              <a:t>dashboard.sitespeed.io</a:t>
            </a:r>
            <a:r>
              <a:rPr lang="fr-FR" dirty="0" smtClean="0"/>
              <a:t>/</a:t>
            </a:r>
          </a:p>
          <a:p>
            <a:r>
              <a:rPr lang="fr-FR" dirty="0" smtClean="0"/>
              <a:t>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nodeJS</a:t>
            </a:r>
            <a:r>
              <a:rPr lang="fr-FR" baseline="0" dirty="0" smtClean="0"/>
              <a:t> + machines docker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Démo à partir de 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Users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jpv</a:t>
            </a:r>
            <a:r>
              <a:rPr lang="fr-FR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/Documents/DEV/</a:t>
            </a:r>
            <a:r>
              <a:rPr lang="fr-FR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SiteSpeedGraphite</a:t>
            </a:r>
            <a:endParaRPr lang="fr-FR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fr-FR" baseline="0" dirty="0" smtClean="0"/>
              <a:t> : docker </a:t>
            </a:r>
            <a:r>
              <a:rPr lang="fr-FR" baseline="0" dirty="0" err="1" smtClean="0"/>
              <a:t>run</a:t>
            </a:r>
            <a:r>
              <a:rPr lang="fr-FR" baseline="0" dirty="0" smtClean="0"/>
              <a:t> --</a:t>
            </a:r>
            <a:r>
              <a:rPr lang="fr-FR" baseline="0" dirty="0" err="1" smtClean="0"/>
              <a:t>privileged</a:t>
            </a:r>
            <a:r>
              <a:rPr lang="fr-FR" baseline="0" dirty="0" smtClean="0"/>
              <a:t> --</a:t>
            </a:r>
            <a:r>
              <a:rPr lang="fr-FR" baseline="0" dirty="0" err="1" smtClean="0"/>
              <a:t>shm</a:t>
            </a:r>
            <a:r>
              <a:rPr lang="fr-FR" baseline="0" dirty="0" smtClean="0"/>
              <a:t>-size=512m --</a:t>
            </a:r>
            <a:r>
              <a:rPr lang="fr-FR" baseline="0" dirty="0" err="1" smtClean="0"/>
              <a:t>rm</a:t>
            </a:r>
            <a:r>
              <a:rPr lang="fr-FR" baseline="0" dirty="0" smtClean="0"/>
              <a:t> -v "$(</a:t>
            </a:r>
            <a:r>
              <a:rPr lang="fr-FR" baseline="0" dirty="0" err="1" smtClean="0"/>
              <a:t>pwd</a:t>
            </a:r>
            <a:r>
              <a:rPr lang="fr-FR" baseline="0" dirty="0" smtClean="0"/>
              <a:t>)":/</a:t>
            </a:r>
            <a:r>
              <a:rPr lang="fr-FR" baseline="0" dirty="0" err="1" smtClean="0"/>
              <a:t>sitespeed.io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sitespeedio</a:t>
            </a:r>
            <a:r>
              <a:rPr lang="fr-FR" baseline="0" dirty="0" smtClean="0"/>
              <a:t>/</a:t>
            </a:r>
            <a:r>
              <a:rPr lang="fr-FR" baseline="0" dirty="0" err="1" smtClean="0"/>
              <a:t>sitespeed.io</a:t>
            </a:r>
            <a:r>
              <a:rPr lang="fr-FR" baseline="0" dirty="0" smtClean="0"/>
              <a:t> https://</a:t>
            </a:r>
            <a:r>
              <a:rPr lang="fr-FR" baseline="0" dirty="0" err="1" smtClean="0"/>
              <a:t>www.vogue.fr</a:t>
            </a:r>
            <a:r>
              <a:rPr lang="fr-FR" baseline="0" dirty="0" smtClean="0"/>
              <a:t>/ </a:t>
            </a:r>
            <a:r>
              <a:rPr lang="mr-I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mr-I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</a:t>
            </a:r>
            <a:r>
              <a:rPr lang="fr-FR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</a:t>
            </a: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7101E2-A826-A743-A8A8-F0DE00319613}" type="slidenum">
              <a:rPr lang="fr-FR" smtClean="0"/>
              <a:t>80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727028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ffmpeg</a:t>
            </a:r>
            <a:r>
              <a:rPr lang="fr-FR" dirty="0" smtClean="0"/>
              <a:t> –i </a:t>
            </a:r>
            <a:r>
              <a:rPr lang="fr-FR" dirty="0" err="1" smtClean="0"/>
              <a:t>moonwalk.gif</a:t>
            </a:r>
            <a:r>
              <a:rPr lang="fr-FR" dirty="0" smtClean="0"/>
              <a:t> -</a:t>
            </a:r>
            <a:r>
              <a:rPr lang="fr-FR" dirty="0" err="1" smtClean="0"/>
              <a:t>movflags</a:t>
            </a:r>
            <a:r>
              <a:rPr lang="fr-FR" dirty="0" smtClean="0"/>
              <a:t> </a:t>
            </a:r>
            <a:r>
              <a:rPr lang="fr-FR" dirty="0" err="1" smtClean="0"/>
              <a:t>faststart</a:t>
            </a:r>
            <a:r>
              <a:rPr lang="fr-FR" dirty="0" smtClean="0"/>
              <a:t> moonwalk.mp4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https://</a:t>
            </a:r>
            <a:r>
              <a:rPr lang="fr-FR" dirty="0" err="1" smtClean="0"/>
              <a:t>github.com</a:t>
            </a:r>
            <a:r>
              <a:rPr lang="fr-FR" dirty="0" smtClean="0"/>
              <a:t>/</a:t>
            </a:r>
            <a:r>
              <a:rPr lang="fr-FR" dirty="0" err="1" smtClean="0"/>
              <a:t>pornel</a:t>
            </a:r>
            <a:r>
              <a:rPr lang="fr-FR" dirty="0" smtClean="0"/>
              <a:t>/</a:t>
            </a:r>
            <a:r>
              <a:rPr lang="fr-FR" dirty="0" err="1" smtClean="0"/>
              <a:t>giflossy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Pour détecter le support de l’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autoplay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voici le code recommandé par Apple :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autoplay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loop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muted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playsinline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&lt;source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="image.mp4"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onerror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parentNode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)"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&lt;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src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="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image.gif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"&gt;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&lt;/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&gt;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&lt;script&gt;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function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fallback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{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var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video.querySelector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');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if (</a:t>
            </a:r>
            <a:r>
              <a:rPr lang="fr-FR" sz="12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  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video.parentNode.replaceChild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fr-FR" sz="1200" b="1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</a:t>
            </a:r>
            <a:r>
              <a:rPr lang="fr-FR" sz="1200" b="1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</a:t>
            </a:r>
            <a:endParaRPr lang="fr-FR" dirty="0" smtClean="0">
              <a:effectLst/>
            </a:endParaRPr>
          </a:p>
          <a:p>
            <a:pPr rtl="0"/>
            <a:r>
              <a:rPr lang="fr-FR" sz="12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&lt;script&gt;</a:t>
            </a:r>
            <a:endParaRPr lang="fr-FR" dirty="0" smtClean="0">
              <a:effectLst/>
            </a:endParaRPr>
          </a:p>
          <a:p>
            <a:r>
              <a:rPr lang="fr-FR" dirty="0" smtClean="0"/>
              <a:t/>
            </a:r>
            <a:br>
              <a:rPr lang="fr-FR" dirty="0" smtClean="0"/>
            </a:b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14F88-D4BD-2E4D-9733-28FA7816CD66}" type="slidenum">
              <a:rPr lang="fr-FR" smtClean="0"/>
              <a:t>83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61507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https://</a:t>
            </a:r>
            <a:r>
              <a:rPr lang="fr-FR" dirty="0" err="1" smtClean="0"/>
              <a:t>gist.github.com</a:t>
            </a:r>
            <a:r>
              <a:rPr lang="fr-FR" dirty="0" smtClean="0"/>
              <a:t>/</a:t>
            </a:r>
            <a:r>
              <a:rPr lang="fr-FR" dirty="0" err="1" smtClean="0"/>
              <a:t>Vestride</a:t>
            </a:r>
            <a:r>
              <a:rPr lang="fr-FR" dirty="0" smtClean="0"/>
              <a:t>/278e13915894821e1d6f </a:t>
            </a:r>
          </a:p>
          <a:p>
            <a:r>
              <a:rPr lang="fr-FR" dirty="0" smtClean="0"/>
              <a:t>Compatibilité</a:t>
            </a:r>
            <a:r>
              <a:rPr lang="fr-FR" baseline="0" dirty="0" smtClean="0"/>
              <a:t> des codecs : https://</a:t>
            </a:r>
            <a:r>
              <a:rPr lang="fr-FR" baseline="0" dirty="0" err="1" smtClean="0"/>
              <a:t>developer.jwplayer.com</a:t>
            </a:r>
            <a:r>
              <a:rPr lang="fr-FR" baseline="0" dirty="0" smtClean="0"/>
              <a:t>/articles/html5-report/ </a:t>
            </a:r>
            <a:endParaRPr lang="fr-FR" dirty="0" smtClean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MAJ </a:t>
            </a:r>
            <a:r>
              <a:rPr lang="fr-FR" dirty="0" err="1" smtClean="0"/>
              <a:t>ffmpeg</a:t>
            </a:r>
            <a:r>
              <a:rPr lang="fr-FR" dirty="0" smtClean="0"/>
              <a:t> : </a:t>
            </a:r>
            <a:r>
              <a:rPr lang="fr-FR" dirty="0" err="1" smtClean="0"/>
              <a:t>brew</a:t>
            </a:r>
            <a:r>
              <a:rPr lang="fr-FR" dirty="0" smtClean="0"/>
              <a:t> </a:t>
            </a:r>
            <a:r>
              <a:rPr lang="fr-FR" dirty="0" err="1" smtClean="0"/>
              <a:t>reinstall</a:t>
            </a:r>
            <a:r>
              <a:rPr lang="fr-FR" dirty="0" smtClean="0"/>
              <a:t> </a:t>
            </a:r>
            <a:r>
              <a:rPr lang="fr-FR" dirty="0" err="1" smtClean="0"/>
              <a:t>ffmpeg</a:t>
            </a:r>
            <a:r>
              <a:rPr lang="fr-FR" dirty="0" smtClean="0"/>
              <a:t> --</a:t>
            </a:r>
            <a:r>
              <a:rPr lang="fr-FR" dirty="0" err="1" smtClean="0"/>
              <a:t>with-libvpx</a:t>
            </a:r>
            <a:r>
              <a:rPr lang="fr-FR" dirty="0" smtClean="0"/>
              <a:t> --</a:t>
            </a:r>
            <a:r>
              <a:rPr lang="fr-FR" dirty="0" err="1" smtClean="0"/>
              <a:t>with-libvorbis</a:t>
            </a:r>
            <a:r>
              <a:rPr lang="fr-FR" dirty="0" smtClean="0"/>
              <a:t> --</a:t>
            </a:r>
            <a:r>
              <a:rPr lang="fr-FR" dirty="0" err="1" smtClean="0"/>
              <a:t>with-fdk-aac</a:t>
            </a:r>
            <a:r>
              <a:rPr lang="fr-FR" dirty="0" smtClean="0"/>
              <a:t> --</a:t>
            </a:r>
            <a:r>
              <a:rPr lang="fr-FR" dirty="0" err="1" smtClean="0"/>
              <a:t>with</a:t>
            </a:r>
            <a:r>
              <a:rPr lang="fr-FR" dirty="0" smtClean="0"/>
              <a:t>-opus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Pour </a:t>
            </a:r>
            <a:r>
              <a:rPr lang="fr-FR" dirty="0" err="1" smtClean="0"/>
              <a:t>quicktime</a:t>
            </a:r>
            <a:r>
              <a:rPr lang="fr-FR" baseline="0" dirty="0" smtClean="0"/>
              <a:t> : </a:t>
            </a:r>
            <a:r>
              <a:rPr lang="fr-FR" dirty="0" smtClean="0"/>
              <a:t>-</a:t>
            </a:r>
            <a:r>
              <a:rPr lang="fr-FR" dirty="0" err="1" smtClean="0"/>
              <a:t>pix_fmt</a:t>
            </a:r>
            <a:r>
              <a:rPr lang="fr-FR" dirty="0" smtClean="0"/>
              <a:t> yuv420p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0314F88-D4BD-2E4D-9733-28FA7816CD66}" type="slidenum">
              <a:rPr lang="fr-FR" smtClean="0"/>
              <a:t>84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35263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Médiane top 40 septembre </a:t>
            </a:r>
            <a:r>
              <a:rPr lang="fr-FR" baseline="0" dirty="0" smtClean="0"/>
              <a:t>2018 : https://</a:t>
            </a:r>
            <a:r>
              <a:rPr lang="fr-FR" baseline="0" dirty="0" err="1" smtClean="0"/>
              <a:t>www.journaldunet.com</a:t>
            </a:r>
            <a:r>
              <a:rPr lang="fr-FR" baseline="0" dirty="0" smtClean="0"/>
              <a:t>/solutions/</a:t>
            </a:r>
            <a:r>
              <a:rPr lang="fr-FR" baseline="0" dirty="0" err="1" smtClean="0"/>
              <a:t>dsi</a:t>
            </a:r>
            <a:r>
              <a:rPr lang="fr-FR" baseline="0" dirty="0" smtClean="0"/>
              <a:t>/1192875-classement-webperf/</a:t>
            </a:r>
          </a:p>
          <a:p>
            <a:r>
              <a:rPr lang="fr-FR" dirty="0" smtClean="0"/>
              <a:t>https://</a:t>
            </a:r>
            <a:r>
              <a:rPr lang="fr-FR" dirty="0" err="1" smtClean="0"/>
              <a:t>www.searchdatalogy.com</a:t>
            </a:r>
            <a:r>
              <a:rPr lang="fr-FR" dirty="0" smtClean="0"/>
              <a:t>/blog/desktop-mobile-performances/ 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FECD3-FA05-DB48-8DBF-F0719A5D5ED0}" type="slidenum">
              <a:rPr lang="fr-FR" smtClean="0"/>
              <a:t>85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586489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>
          <a:xfrm>
            <a:off x="685800" y="685800"/>
            <a:ext cx="5486400" cy="3429000"/>
          </a:xfrm>
        </p:spPr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Nexus 7 : ça rame au mauvais</a:t>
            </a:r>
            <a:r>
              <a:rPr lang="fr-FR" baseline="0" dirty="0" smtClean="0"/>
              <a:t> moment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86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26077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FCP RUM</a:t>
            </a:r>
            <a:r>
              <a:rPr lang="fr-FR" baseline="0" dirty="0" smtClean="0"/>
              <a:t> de </a:t>
            </a:r>
            <a:r>
              <a:rPr lang="fr-FR" baseline="0" dirty="0" err="1" smtClean="0"/>
              <a:t>google</a:t>
            </a:r>
            <a:r>
              <a:rPr lang="fr-FR" baseline="0" dirty="0" smtClean="0"/>
              <a:t> disponible sur </a:t>
            </a:r>
            <a:r>
              <a:rPr lang="fr-FR" baseline="0" dirty="0" err="1" smtClean="0"/>
              <a:t>PageSpeed</a:t>
            </a:r>
            <a:r>
              <a:rPr lang="fr-FR" baseline="0" dirty="0" smtClean="0"/>
              <a:t> Insights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3FECD3-FA05-DB48-8DBF-F0719A5D5ED0}" type="slidenum">
              <a:rPr lang="fr-FR" smtClean="0"/>
              <a:t>87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517709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Le moment où </a:t>
            </a:r>
            <a:r>
              <a:rPr lang="fr-FR" dirty="0" err="1" smtClean="0"/>
              <a:t>React</a:t>
            </a:r>
            <a:r>
              <a:rPr lang="fr-FR" dirty="0" smtClean="0"/>
              <a:t> client</a:t>
            </a:r>
            <a:r>
              <a:rPr lang="fr-FR" baseline="0" dirty="0" smtClean="0"/>
              <a:t> se déclenche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89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116392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52513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Galerie d’images en SPA</a:t>
            </a:r>
          </a:p>
          <a:p>
            <a:r>
              <a:rPr lang="fr-FR" dirty="0" smtClean="0"/>
              <a:t>150</a:t>
            </a:r>
            <a:r>
              <a:rPr lang="fr-FR" baseline="0" dirty="0" smtClean="0"/>
              <a:t> images, pas peur </a:t>
            </a:r>
            <a:r>
              <a:rPr lang="fr-FR" baseline="0" dirty="0" smtClean="0">
                <a:sym typeface="Wingdings"/>
              </a:rPr>
              <a:t> mais ça se gère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34425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5</a:t>
            </a:r>
            <a:r>
              <a:rPr lang="fr-FR" baseline="0" dirty="0" smtClean="0"/>
              <a:t> secondes de blocage au démarrage, dont 3s dans le widget </a:t>
            </a:r>
            <a:r>
              <a:rPr lang="fr-FR" baseline="0" dirty="0" smtClean="0">
                <a:sym typeface="Wingdings"/>
              </a:rPr>
              <a:t> plusieurs secondes de modifications du DOM (recherche et création du bouton)</a:t>
            </a:r>
          </a:p>
          <a:p>
            <a:r>
              <a:rPr lang="fr-FR" baseline="0" dirty="0" smtClean="0"/>
              <a:t>150 requêtes montantes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645219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Que lorsque l’image est sur</a:t>
            </a:r>
            <a:r>
              <a:rPr lang="fr-FR" baseline="0" dirty="0" smtClean="0"/>
              <a:t> le point d’être vue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Même méthode pour </a:t>
            </a:r>
            <a:r>
              <a:rPr lang="fr-FR" dirty="0" err="1" smtClean="0"/>
              <a:t>google</a:t>
            </a:r>
            <a:r>
              <a:rPr lang="fr-FR" dirty="0" smtClean="0"/>
              <a:t> </a:t>
            </a:r>
            <a:r>
              <a:rPr lang="fr-FR" dirty="0" err="1" smtClean="0"/>
              <a:t>maps</a:t>
            </a:r>
            <a:r>
              <a:rPr lang="fr-FR" dirty="0" smtClean="0"/>
              <a:t>, pour les boutons</a:t>
            </a:r>
            <a:r>
              <a:rPr lang="fr-FR" baseline="0" dirty="0" smtClean="0"/>
              <a:t> G+ et </a:t>
            </a:r>
            <a:r>
              <a:rPr lang="fr-FR" baseline="0" dirty="0" err="1" smtClean="0"/>
              <a:t>facebook</a:t>
            </a:r>
            <a:r>
              <a:rPr lang="fr-FR" baseline="0" dirty="0" smtClean="0"/>
              <a:t>, commentaires, de logins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Si c’est pas prévu, tu dégages le tiers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6A0C551-02A1-8E46-92B9-30FEDD2D27D2}" type="slidenum">
              <a:rPr lang="fr-FR" smtClean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35060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Liste d’optimisations </a:t>
            </a:r>
            <a:r>
              <a:rPr lang="fr-FR" baseline="0" dirty="0" err="1" smtClean="0"/>
              <a:t>Webpack</a:t>
            </a:r>
            <a:r>
              <a:rPr lang="fr-FR" baseline="0" dirty="0" smtClean="0"/>
              <a:t> : </a:t>
            </a:r>
            <a:r>
              <a:rPr lang="fr-FR" dirty="0" smtClean="0"/>
              <a:t>https://</a:t>
            </a:r>
            <a:r>
              <a:rPr lang="fr-FR" dirty="0" err="1" smtClean="0"/>
              <a:t>github.com</a:t>
            </a:r>
            <a:r>
              <a:rPr lang="fr-FR" dirty="0" smtClean="0"/>
              <a:t>/</a:t>
            </a:r>
            <a:r>
              <a:rPr lang="fr-FR" dirty="0" err="1" smtClean="0"/>
              <a:t>GoogleChromeLabs</a:t>
            </a:r>
            <a:r>
              <a:rPr lang="fr-FR" dirty="0" smtClean="0"/>
              <a:t>/</a:t>
            </a:r>
            <a:r>
              <a:rPr lang="fr-FR" dirty="0" err="1" smtClean="0"/>
              <a:t>webpack-libs-optimizations</a:t>
            </a:r>
            <a:endParaRPr lang="fr-FR" dirty="0" smtClean="0"/>
          </a:p>
          <a:p>
            <a:r>
              <a:rPr lang="pt-BR" dirty="0" err="1" smtClean="0"/>
              <a:t>poids</a:t>
            </a:r>
            <a:r>
              <a:rPr lang="pt-BR" dirty="0" smtClean="0"/>
              <a:t> </a:t>
            </a:r>
            <a:r>
              <a:rPr lang="pt-BR" dirty="0" err="1" smtClean="0"/>
              <a:t>lodash</a:t>
            </a:r>
            <a:r>
              <a:rPr lang="pt-BR" dirty="0" smtClean="0"/>
              <a:t> de </a:t>
            </a:r>
            <a:r>
              <a:rPr lang="fr-FR" dirty="0" smtClean="0"/>
              <a:t>118 / 38 Ko à 27 Ko / 8 Ko (avec </a:t>
            </a:r>
            <a:r>
              <a:rPr lang="fr-FR" dirty="0" err="1" smtClean="0"/>
              <a:t>babel</a:t>
            </a:r>
            <a:r>
              <a:rPr lang="fr-FR" dirty="0" smtClean="0"/>
              <a:t> 7)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6667D-9EC5-D246-9DEE-9BAA8A56CE10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137585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baseline="0" dirty="0" smtClean="0"/>
              <a:t>Liste d’optimisations </a:t>
            </a:r>
            <a:r>
              <a:rPr lang="fr-FR" baseline="0" dirty="0" err="1" smtClean="0"/>
              <a:t>Webpack</a:t>
            </a:r>
            <a:r>
              <a:rPr lang="fr-FR" baseline="0" dirty="0" smtClean="0"/>
              <a:t> : </a:t>
            </a:r>
            <a:r>
              <a:rPr lang="fr-FR" dirty="0" smtClean="0"/>
              <a:t>https://</a:t>
            </a:r>
            <a:r>
              <a:rPr lang="fr-FR" dirty="0" err="1" smtClean="0"/>
              <a:t>github.com</a:t>
            </a:r>
            <a:r>
              <a:rPr lang="fr-FR" dirty="0" smtClean="0"/>
              <a:t>/</a:t>
            </a:r>
            <a:r>
              <a:rPr lang="fr-FR" dirty="0" err="1" smtClean="0"/>
              <a:t>GoogleChromeLabs</a:t>
            </a:r>
            <a:r>
              <a:rPr lang="fr-FR" dirty="0" smtClean="0"/>
              <a:t>/</a:t>
            </a:r>
            <a:r>
              <a:rPr lang="fr-FR" dirty="0" err="1" smtClean="0"/>
              <a:t>webpack-libs-optimizations</a:t>
            </a:r>
            <a:endParaRPr lang="fr-FR" dirty="0" smtClean="0"/>
          </a:p>
          <a:p>
            <a:r>
              <a:rPr lang="fr-FR" dirty="0" smtClean="0"/>
              <a:t>Moment </a:t>
            </a:r>
            <a:r>
              <a:rPr lang="fr-FR" dirty="0" err="1" smtClean="0"/>
              <a:t>parsed</a:t>
            </a:r>
            <a:r>
              <a:rPr lang="fr-FR" dirty="0" smtClean="0"/>
              <a:t> size de 227 Ko =&gt; 53 Ko</a:t>
            </a:r>
          </a:p>
          <a:p>
            <a:r>
              <a:rPr lang="fr-FR" dirty="0" smtClean="0"/>
              <a:t>Moment-</a:t>
            </a:r>
            <a:r>
              <a:rPr lang="fr-FR" dirty="0" err="1" smtClean="0"/>
              <a:t>timezone</a:t>
            </a:r>
            <a:r>
              <a:rPr lang="fr-FR" dirty="0" smtClean="0"/>
              <a:t> : </a:t>
            </a:r>
            <a:r>
              <a:rPr lang="mr-IN" dirty="0" smtClean="0"/>
              <a:t>903 </a:t>
            </a:r>
            <a:r>
              <a:rPr lang="mr-IN" dirty="0" err="1" smtClean="0"/>
              <a:t>Ko</a:t>
            </a:r>
            <a:r>
              <a:rPr lang="mr-IN" dirty="0" smtClean="0"/>
              <a:t> / 33 </a:t>
            </a:r>
            <a:r>
              <a:rPr lang="mr-IN" dirty="0" err="1" smtClean="0"/>
              <a:t>Ko</a:t>
            </a:r>
            <a:endParaRPr lang="fr-FR" dirty="0" smtClean="0"/>
          </a:p>
          <a:p>
            <a:r>
              <a:rPr lang="de-DE" dirty="0" err="1" smtClean="0"/>
              <a:t>bluebird</a:t>
            </a:r>
            <a:r>
              <a:rPr lang="de-DE" dirty="0" smtClean="0"/>
              <a:t> (151 Ko / 42 Ko)</a:t>
            </a:r>
          </a:p>
          <a:p>
            <a:r>
              <a:rPr lang="de-DE" dirty="0" smtClean="0"/>
              <a:t>E</a:t>
            </a:r>
            <a:r>
              <a:rPr lang="fi-FI" dirty="0" err="1" smtClean="0"/>
              <a:t>nlever</a:t>
            </a:r>
            <a:r>
              <a:rPr lang="fi-FI" dirty="0" smtClean="0"/>
              <a:t> </a:t>
            </a:r>
            <a:r>
              <a:rPr lang="fi-FI" dirty="0" err="1" smtClean="0"/>
              <a:t>bluebird</a:t>
            </a:r>
            <a:r>
              <a:rPr lang="fi-FI" dirty="0" smtClean="0"/>
              <a:t> et </a:t>
            </a:r>
            <a:r>
              <a:rPr lang="fi-FI" dirty="0" err="1" smtClean="0"/>
              <a:t>request</a:t>
            </a:r>
            <a:r>
              <a:rPr lang="fi-FI" dirty="0" smtClean="0"/>
              <a:t> :</a:t>
            </a:r>
            <a:r>
              <a:rPr lang="fi-FI" baseline="0" dirty="0" smtClean="0"/>
              <a:t> -1 </a:t>
            </a:r>
            <a:r>
              <a:rPr lang="fi-FI" baseline="0" dirty="0" err="1" smtClean="0"/>
              <a:t>Mo</a:t>
            </a:r>
            <a:r>
              <a:rPr lang="fi-FI" baseline="0" dirty="0" smtClean="0"/>
              <a:t> / 300 </a:t>
            </a:r>
            <a:r>
              <a:rPr lang="fi-FI" baseline="0" dirty="0" err="1" smtClean="0"/>
              <a:t>Ko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D6667D-9EC5-D246-9DEE-9BAA8A56CE10}" type="slidenum">
              <a:rPr lang="fr-FR" smtClean="0"/>
              <a:t>27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50060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e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1775357"/>
            <a:ext cx="7772400" cy="1225021"/>
          </a:xfrm>
        </p:spPr>
        <p:txBody>
          <a:bodyPr>
            <a:normAutofit/>
          </a:bodyPr>
          <a:lstStyle>
            <a:lvl1pPr algn="ctr">
              <a:defRPr sz="4000">
                <a:latin typeface="Open Sans Condensed" charset="0"/>
                <a:ea typeface="Open Sans Condensed" charset="0"/>
                <a:cs typeface="Open Sans Condensed" charset="0"/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 smtClean="0"/>
              <a:t>Cliquez pour modifier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85" indent="0">
              <a:buNone/>
              <a:defRPr sz="2800"/>
            </a:lvl2pPr>
            <a:lvl3pPr marL="914369" indent="0">
              <a:buNone/>
              <a:defRPr sz="2400"/>
            </a:lvl3pPr>
            <a:lvl4pPr marL="1371552" indent="0">
              <a:buNone/>
              <a:defRPr sz="2000"/>
            </a:lvl4pPr>
            <a:lvl5pPr marL="1828736" indent="0">
              <a:buNone/>
              <a:defRPr sz="2000"/>
            </a:lvl5pPr>
            <a:lvl6pPr marL="2285920" indent="0">
              <a:buNone/>
              <a:defRPr sz="2000"/>
            </a:lvl6pPr>
            <a:lvl7pPr marL="2743105" indent="0">
              <a:buNone/>
              <a:defRPr sz="2000"/>
            </a:lvl7pPr>
            <a:lvl8pPr marL="3200288" indent="0">
              <a:buNone/>
              <a:defRPr sz="2000"/>
            </a:lvl8pPr>
            <a:lvl9pPr marL="3657472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4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185" indent="0">
              <a:buNone/>
              <a:defRPr sz="1200"/>
            </a:lvl2pPr>
            <a:lvl3pPr marL="914369" indent="0">
              <a:buNone/>
              <a:defRPr sz="1000"/>
            </a:lvl3pPr>
            <a:lvl4pPr marL="1371552" indent="0">
              <a:buNone/>
              <a:defRPr sz="900"/>
            </a:lvl4pPr>
            <a:lvl5pPr marL="1828736" indent="0">
              <a:buNone/>
              <a:defRPr sz="900"/>
            </a:lvl5pPr>
            <a:lvl6pPr marL="2285920" indent="0">
              <a:buNone/>
              <a:defRPr sz="900"/>
            </a:lvl6pPr>
            <a:lvl7pPr marL="2743105" indent="0">
              <a:buNone/>
              <a:defRPr sz="900"/>
            </a:lvl7pPr>
            <a:lvl8pPr marL="3200288" indent="0">
              <a:buNone/>
              <a:defRPr sz="900"/>
            </a:lvl8pPr>
            <a:lvl9pPr marL="3657472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aison horizont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10"/>
          </p:nvPr>
        </p:nvSpPr>
        <p:spPr>
          <a:xfrm>
            <a:off x="457200" y="1333500"/>
            <a:ext cx="8229600" cy="184150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11"/>
          </p:nvPr>
        </p:nvSpPr>
        <p:spPr>
          <a:xfrm>
            <a:off x="457200" y="3429000"/>
            <a:ext cx="8229600" cy="1968500"/>
          </a:xfrm>
        </p:spPr>
        <p:txBody>
          <a:bodyPr/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5131789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 hasCustomPrompt="1"/>
          </p:nvPr>
        </p:nvSpPr>
        <p:spPr>
          <a:xfrm>
            <a:off x="685800" y="1775357"/>
            <a:ext cx="7772400" cy="1225021"/>
          </a:xfrm>
        </p:spPr>
        <p:txBody>
          <a:bodyPr>
            <a:normAutofit/>
          </a:bodyPr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371600" y="3238500"/>
            <a:ext cx="6400800" cy="14605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  <a:lvl2pPr marL="4571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3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5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7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9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1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2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47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smtClean="0"/>
              <a:t>Cliquez pour modifier le style des sous-titres du masque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 defTabSz="914369" rtl="0" eaLnBrk="1" latinLnBrk="0" hangingPunct="1">
              <a:spcBef>
                <a:spcPct val="0"/>
              </a:spcBef>
              <a:buNone/>
              <a:defRPr lang="fr-FR" sz="36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5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6" indent="0">
              <a:buNone/>
              <a:defRPr sz="1600" b="1"/>
            </a:lvl5pPr>
            <a:lvl6pPr marL="2285920" indent="0">
              <a:buNone/>
              <a:defRPr sz="1600" b="1"/>
            </a:lvl6pPr>
            <a:lvl7pPr marL="2743105" indent="0">
              <a:buNone/>
              <a:defRPr sz="1600" b="1"/>
            </a:lvl7pPr>
            <a:lvl8pPr marL="3200288" indent="0">
              <a:buNone/>
              <a:defRPr sz="1600" b="1"/>
            </a:lvl8pPr>
            <a:lvl9pPr marL="3657472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1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5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6" indent="0">
              <a:buNone/>
              <a:defRPr sz="1600" b="1"/>
            </a:lvl5pPr>
            <a:lvl6pPr marL="2285920" indent="0">
              <a:buNone/>
              <a:defRPr sz="1600" b="1"/>
            </a:lvl6pPr>
            <a:lvl7pPr marL="2743105" indent="0">
              <a:buNone/>
              <a:defRPr sz="1600" b="1"/>
            </a:lvl7pPr>
            <a:lvl8pPr marL="3200288" indent="0">
              <a:buNone/>
              <a:defRPr sz="1600" b="1"/>
            </a:lvl8pPr>
            <a:lvl9pPr marL="3657472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1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6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6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85" indent="0">
              <a:buNone/>
              <a:defRPr sz="1200"/>
            </a:lvl2pPr>
            <a:lvl3pPr marL="914369" indent="0">
              <a:buNone/>
              <a:defRPr sz="1000"/>
            </a:lvl3pPr>
            <a:lvl4pPr marL="1371552" indent="0">
              <a:buNone/>
              <a:defRPr sz="900"/>
            </a:lvl4pPr>
            <a:lvl5pPr marL="1828736" indent="0">
              <a:buNone/>
              <a:defRPr sz="900"/>
            </a:lvl5pPr>
            <a:lvl6pPr marL="2285920" indent="0">
              <a:buNone/>
              <a:defRPr sz="900"/>
            </a:lvl6pPr>
            <a:lvl7pPr marL="2743105" indent="0">
              <a:buNone/>
              <a:defRPr sz="900"/>
            </a:lvl7pPr>
            <a:lvl8pPr marL="3200288" indent="0">
              <a:buNone/>
              <a:defRPr sz="900"/>
            </a:lvl8pPr>
            <a:lvl9pPr marL="3657472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792288" y="4000501"/>
            <a:ext cx="5486400" cy="47228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1792288" y="510646"/>
            <a:ext cx="5486400" cy="3429000"/>
          </a:xfrm>
        </p:spPr>
        <p:txBody>
          <a:bodyPr/>
          <a:lstStyle>
            <a:lvl1pPr marL="0" indent="0">
              <a:buNone/>
              <a:defRPr sz="3200"/>
            </a:lvl1pPr>
            <a:lvl2pPr marL="457185" indent="0">
              <a:buNone/>
              <a:defRPr sz="2800"/>
            </a:lvl2pPr>
            <a:lvl3pPr marL="914369" indent="0">
              <a:buNone/>
              <a:defRPr sz="2400"/>
            </a:lvl3pPr>
            <a:lvl4pPr marL="1371552" indent="0">
              <a:buNone/>
              <a:defRPr sz="2000"/>
            </a:lvl4pPr>
            <a:lvl5pPr marL="1828736" indent="0">
              <a:buNone/>
              <a:defRPr sz="2000"/>
            </a:lvl5pPr>
            <a:lvl6pPr marL="2285920" indent="0">
              <a:buNone/>
              <a:defRPr sz="2000"/>
            </a:lvl6pPr>
            <a:lvl7pPr marL="2743105" indent="0">
              <a:buNone/>
              <a:defRPr sz="2000"/>
            </a:lvl7pPr>
            <a:lvl8pPr marL="3200288" indent="0">
              <a:buNone/>
              <a:defRPr sz="2000"/>
            </a:lvl8pPr>
            <a:lvl9pPr marL="3657472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1792288" y="4472784"/>
            <a:ext cx="5486400" cy="670719"/>
          </a:xfrm>
        </p:spPr>
        <p:txBody>
          <a:bodyPr/>
          <a:lstStyle>
            <a:lvl1pPr marL="0" indent="0">
              <a:buNone/>
              <a:defRPr sz="1400"/>
            </a:lvl1pPr>
            <a:lvl2pPr marL="457185" indent="0">
              <a:buNone/>
              <a:defRPr sz="1200"/>
            </a:lvl2pPr>
            <a:lvl3pPr marL="914369" indent="0">
              <a:buNone/>
              <a:defRPr sz="1000"/>
            </a:lvl3pPr>
            <a:lvl4pPr marL="1371552" indent="0">
              <a:buNone/>
              <a:defRPr sz="900"/>
            </a:lvl4pPr>
            <a:lvl5pPr marL="1828736" indent="0">
              <a:buNone/>
              <a:defRPr sz="900"/>
            </a:lvl5pPr>
            <a:lvl6pPr marL="2285920" indent="0">
              <a:buNone/>
              <a:defRPr sz="900"/>
            </a:lvl6pPr>
            <a:lvl7pPr marL="2743105" indent="0">
              <a:buNone/>
              <a:defRPr sz="900"/>
            </a:lvl7pPr>
            <a:lvl8pPr marL="3200288" indent="0">
              <a:buNone/>
              <a:defRPr sz="900"/>
            </a:lvl8pPr>
            <a:lvl9pPr marL="3657472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722313" y="3672418"/>
            <a:ext cx="7772400" cy="1135062"/>
          </a:xfrm>
        </p:spPr>
        <p:txBody>
          <a:bodyPr anchor="t">
            <a:normAutofit/>
          </a:bodyPr>
          <a:lstStyle>
            <a:lvl1pPr algn="l">
              <a:defRPr sz="3600" b="1" cap="all"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722313" y="2422261"/>
            <a:ext cx="7772400" cy="125015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5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6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5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3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2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472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 algn="l" defTabSz="914369" rtl="0" eaLnBrk="1" latinLnBrk="0" hangingPunct="1">
              <a:spcBef>
                <a:spcPct val="0"/>
              </a:spcBef>
              <a:buNone/>
              <a:defRPr lang="fr-FR" sz="3600" kern="1200" dirty="0">
                <a:solidFill>
                  <a:schemeClr val="accent2"/>
                </a:solidFill>
                <a:latin typeface="Open Sans Condensed" charset="0"/>
                <a:ea typeface="Open Sans Condensed" charset="0"/>
                <a:cs typeface="Open Sans Condensed" charset="0"/>
              </a:defRPr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457200" y="1333501"/>
            <a:ext cx="4038600" cy="37716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48200" y="1333501"/>
            <a:ext cx="4038600" cy="3771636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279261"/>
            <a:ext cx="4040188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5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6" indent="0">
              <a:buNone/>
              <a:defRPr sz="1600" b="1"/>
            </a:lvl5pPr>
            <a:lvl6pPr marL="2285920" indent="0">
              <a:buNone/>
              <a:defRPr sz="1600" b="1"/>
            </a:lvl6pPr>
            <a:lvl7pPr marL="2743105" indent="0">
              <a:buNone/>
              <a:defRPr sz="1600" b="1"/>
            </a:lvl7pPr>
            <a:lvl8pPr marL="3200288" indent="0">
              <a:buNone/>
              <a:defRPr sz="1600" b="1"/>
            </a:lvl8pPr>
            <a:lvl9pPr marL="3657472" indent="0">
              <a:buNone/>
              <a:defRPr sz="1600" b="1"/>
            </a:lvl9pPr>
          </a:lstStyle>
          <a:p>
            <a:pPr lvl="0"/>
            <a:r>
              <a:rPr lang="fr-FR" dirty="0" smtClean="0"/>
              <a:t>Cliquez pour 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57200" y="1812396"/>
            <a:ext cx="4040188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4645031" y="1279261"/>
            <a:ext cx="4041775" cy="53313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5" indent="0">
              <a:buNone/>
              <a:defRPr sz="2000" b="1"/>
            </a:lvl2pPr>
            <a:lvl3pPr marL="914369" indent="0">
              <a:buNone/>
              <a:defRPr sz="1800" b="1"/>
            </a:lvl3pPr>
            <a:lvl4pPr marL="1371552" indent="0">
              <a:buNone/>
              <a:defRPr sz="1600" b="1"/>
            </a:lvl4pPr>
            <a:lvl5pPr marL="1828736" indent="0">
              <a:buNone/>
              <a:defRPr sz="1600" b="1"/>
            </a:lvl5pPr>
            <a:lvl6pPr marL="2285920" indent="0">
              <a:buNone/>
              <a:defRPr sz="1600" b="1"/>
            </a:lvl6pPr>
            <a:lvl7pPr marL="2743105" indent="0">
              <a:buNone/>
              <a:defRPr sz="1600" b="1"/>
            </a:lvl7pPr>
            <a:lvl8pPr marL="3200288" indent="0">
              <a:buNone/>
              <a:defRPr sz="1600" b="1"/>
            </a:lvl8pPr>
            <a:lvl9pPr marL="3657472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4645031" y="1812396"/>
            <a:ext cx="4041775" cy="329274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 algn="l">
              <a:defRPr sz="3600"/>
            </a:lvl1pPr>
          </a:lstStyle>
          <a:p>
            <a:r>
              <a:rPr lang="fr-FR" smtClean="0"/>
              <a:t>Cliquez et modifiez le titre</a:t>
            </a:r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V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57206" y="227541"/>
            <a:ext cx="3008313" cy="96837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 smtClean="0"/>
              <a:t>Cliquez et modifiez le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575050" y="227544"/>
            <a:ext cx="5111750" cy="487759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457206" y="1195920"/>
            <a:ext cx="3008313" cy="3909219"/>
          </a:xfrm>
        </p:spPr>
        <p:txBody>
          <a:bodyPr/>
          <a:lstStyle>
            <a:lvl1pPr marL="0" indent="0">
              <a:buNone/>
              <a:defRPr sz="1400"/>
            </a:lvl1pPr>
            <a:lvl2pPr marL="457185" indent="0">
              <a:buNone/>
              <a:defRPr sz="1200"/>
            </a:lvl2pPr>
            <a:lvl3pPr marL="914369" indent="0">
              <a:buNone/>
              <a:defRPr sz="1000"/>
            </a:lvl3pPr>
            <a:lvl4pPr marL="1371552" indent="0">
              <a:buNone/>
              <a:defRPr sz="900"/>
            </a:lvl4pPr>
            <a:lvl5pPr marL="1828736" indent="0">
              <a:buNone/>
              <a:defRPr sz="900"/>
            </a:lvl5pPr>
            <a:lvl6pPr marL="2285920" indent="0">
              <a:buNone/>
              <a:defRPr sz="900"/>
            </a:lvl6pPr>
            <a:lvl7pPr marL="2743105" indent="0">
              <a:buNone/>
              <a:defRPr sz="900"/>
            </a:lvl7pPr>
            <a:lvl8pPr marL="3200288" indent="0">
              <a:buNone/>
              <a:defRPr sz="900"/>
            </a:lvl8pPr>
            <a:lvl9pPr marL="3657472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jpg"/><Relationship Id="rId12" Type="http://schemas.openxmlformats.org/officeDocument/2006/relationships/image" Target="../media/image1.emf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E0750772-AAF5-4B5D-86AE-7DFB73750026}" type="datetimeFigureOut">
              <a:rPr lang="fr-FR" smtClean="0"/>
              <a:pPr/>
              <a:t>13/03/2019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9928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r>
              <a:rPr lang="fr-FR" dirty="0" smtClean="0"/>
              <a:t>Jean-Pierre Vincent — @</a:t>
            </a:r>
            <a:r>
              <a:rPr lang="fr-FR" dirty="0" err="1" smtClean="0"/>
              <a:t>theystolemynick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195229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A73ED917-39A7-4CD1-913C-EF3AACCF24AE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6117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8505497" y="5228778"/>
            <a:ext cx="571095" cy="3724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755" r:id="rId8"/>
    <p:sldLayoutId id="2147483668" r:id="rId9"/>
    <p:sldLayoutId id="2147483669" r:id="rId10"/>
    <p:sldLayoutId id="2147483754" r:id="rId11"/>
  </p:sldLayoutIdLst>
  <p:timing>
    <p:tnLst>
      <p:par>
        <p:cTn id="1" dur="indefinite" restart="never" nodeType="tmRoot"/>
      </p:par>
    </p:tnLst>
  </p:timing>
  <p:txStyles>
    <p:titleStyle>
      <a:lvl1pPr algn="l" defTabSz="914369" rtl="0" eaLnBrk="1" latinLnBrk="0" hangingPunct="1">
        <a:spcBef>
          <a:spcPct val="0"/>
        </a:spcBef>
        <a:buNone/>
        <a:defRPr sz="3600" kern="1200">
          <a:solidFill>
            <a:schemeClr val="accent2"/>
          </a:solidFill>
          <a:latin typeface="Open Sans Condensed" charset="0"/>
          <a:ea typeface="Open Sans Condensed" charset="0"/>
          <a:cs typeface="Open Sans Condensed" charset="0"/>
        </a:defRPr>
      </a:lvl1pPr>
    </p:titleStyle>
    <p:bodyStyle>
      <a:lvl1pPr marL="342888" indent="-342888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800" b="0" i="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24" indent="-285740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b="0" i="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142960" indent="-228592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b="0" i="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00144" indent="-228592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1800" b="0" i="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327" indent="-228592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1800" b="0" i="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512" indent="-228592" algn="l" defTabSz="914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7" indent="-228592" algn="l" defTabSz="914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0" indent="-228592" algn="l" defTabSz="914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4" indent="-228592" algn="l" defTabSz="914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2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8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2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457200" y="228866"/>
            <a:ext cx="8229600" cy="9525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Cliquez pour modifier le style du titre</a:t>
            </a:r>
            <a:endParaRPr lang="fr-FR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 smtClean="0"/>
              <a:t>Cliquez pour modifier les styles du texte du masque</a:t>
            </a:r>
          </a:p>
          <a:p>
            <a:pPr lvl="1"/>
            <a:r>
              <a:rPr lang="fr-FR" dirty="0" smtClean="0"/>
              <a:t>Deuxième niveau</a:t>
            </a:r>
          </a:p>
          <a:p>
            <a:pPr lvl="2"/>
            <a:r>
              <a:rPr lang="fr-FR" dirty="0" smtClean="0"/>
              <a:t>Troisième niveau</a:t>
            </a:r>
          </a:p>
          <a:p>
            <a:pPr lvl="3"/>
            <a:r>
              <a:rPr lang="fr-FR" dirty="0" smtClean="0"/>
              <a:t>Quatrième niveau</a:t>
            </a:r>
          </a:p>
          <a:p>
            <a:pPr lvl="4"/>
            <a:r>
              <a:rPr lang="fr-FR" dirty="0" smtClean="0"/>
              <a:t>Cinquième niveau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457200" y="5296960"/>
            <a:ext cx="2133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E0750772-AAF5-4B5D-86AE-7DFB73750026}" type="datetimeFigureOut">
              <a:rPr lang="fr-FR" smtClean="0"/>
              <a:pPr/>
              <a:t>13/03/2019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124200" y="5296960"/>
            <a:ext cx="2895600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553200" y="5296960"/>
            <a:ext cx="1897117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Open Sans" charset="0"/>
                <a:ea typeface="Open Sans" charset="0"/>
                <a:cs typeface="Open Sans" charset="0"/>
              </a:defRPr>
            </a:lvl1pPr>
          </a:lstStyle>
          <a:p>
            <a:fld id="{A73ED917-39A7-4CD1-913C-EF3AACCF24AE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0"/>
            <a:ext cx="156117" cy="571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i="0" dirty="0">
              <a:latin typeface="Open Sans Regular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505497" y="5228778"/>
            <a:ext cx="571095" cy="372453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</p:sldLayoutIdLst>
  <p:timing>
    <p:tnLst>
      <p:par>
        <p:cTn id="1" dur="indefinite" restart="never" nodeType="tmRoot"/>
      </p:par>
    </p:tnLst>
  </p:timing>
  <p:txStyles>
    <p:titleStyle>
      <a:lvl1pPr algn="l" defTabSz="914369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Open Sans Condensed" charset="0"/>
          <a:ea typeface="Open Sans Condensed" charset="0"/>
          <a:cs typeface="Open Sans Condensed" charset="0"/>
        </a:defRPr>
      </a:lvl1pPr>
    </p:titleStyle>
    <p:bodyStyle>
      <a:lvl1pPr marL="342888" indent="-342888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1pPr>
      <a:lvl2pPr marL="742924" indent="-285740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24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2pPr>
      <a:lvl3pPr marL="1142960" indent="-228592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3pPr>
      <a:lvl4pPr marL="1600144" indent="-228592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–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4pPr>
      <a:lvl5pPr marL="2057327" indent="-228592" algn="l" defTabSz="914369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»"/>
        <a:defRPr sz="1800" kern="1200">
          <a:solidFill>
            <a:schemeClr val="tx1"/>
          </a:solidFill>
          <a:latin typeface="Open Sans" charset="0"/>
          <a:ea typeface="Open Sans" charset="0"/>
          <a:cs typeface="Open Sans" charset="0"/>
        </a:defRPr>
      </a:lvl5pPr>
      <a:lvl6pPr marL="2514512" indent="-228592" algn="l" defTabSz="914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7" indent="-228592" algn="l" defTabSz="914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880" indent="-228592" algn="l" defTabSz="914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4" indent="-228592" algn="l" defTabSz="914369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9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2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6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20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5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8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72" algn="l" defTabSz="9143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4.jpeg"/><Relationship Id="rId3" Type="http://schemas.openxmlformats.org/officeDocument/2006/relationships/hyperlink" Target="http://www.commitstrip.com/fr/2015/08/28/murphys-take-on-moores-law/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s://sites.google.com/a/webpagetest.org/docs/using-webpagetest/metrics/speed-index" TargetMode="External"/><Relationship Id="rId1" Type="http://schemas.openxmlformats.org/officeDocument/2006/relationships/tags" Target="../tags/tag1.xml"/><Relationship Id="rId2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ov"/><Relationship Id="rId4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6" Type="http://schemas.openxmlformats.org/officeDocument/2006/relationships/hyperlink" Target="http://phymain.unisciel.fr/la-biere-et-sa-mousse/" TargetMode="External"/><Relationship Id="rId1" Type="http://schemas.openxmlformats.org/officeDocument/2006/relationships/tags" Target="../tags/tag2.xml"/><Relationship Id="rId2" Type="http://schemas.microsoft.com/office/2007/relationships/media" Target="../media/media1.mov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emf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bit.ly/jscost-wpt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pmjs.com/package/babel-plugin-transform-imports" TargetMode="External"/><Relationship Id="rId4" Type="http://schemas.openxmlformats.org/officeDocument/2006/relationships/hyperlink" Target="https://marketplace.visualstudio.com/items?itemName=wix.vscode-import-cost" TargetMode="External"/><Relationship Id="rId5" Type="http://schemas.openxmlformats.org/officeDocument/2006/relationships/hyperlink" Target="https://www.npmjs.com/package/lodash-es" TargetMode="External"/><Relationship Id="rId6" Type="http://schemas.openxmlformats.org/officeDocument/2006/relationships/hyperlink" Target="https://www.npmjs.com/package/async" TargetMode="External"/><Relationship Id="rId7" Type="http://schemas.openxmlformats.org/officeDocument/2006/relationships/hyperlink" Target="https://www.npmjs.com/package/async-e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27.xml.rels><?xml version="1.0" encoding="UTF-8" standalone="yes"?>
<Relationships xmlns="http://schemas.openxmlformats.org/package/2006/relationships"><Relationship Id="rId11" Type="http://schemas.openxmlformats.org/officeDocument/2006/relationships/hyperlink" Target="https://www.npmjs.com/package/request" TargetMode="External"/><Relationship Id="rId12" Type="http://schemas.openxmlformats.org/officeDocument/2006/relationships/hyperlink" Target="https://github.com/megawac/babel-plugin-ramda" TargetMode="External"/><Relationship Id="rId13" Type="http://schemas.openxmlformats.org/officeDocument/2006/relationships/hyperlink" Target="https://www.npmjs.com/package/babel-plugin-transform-imports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momentjs.com/" TargetMode="External"/><Relationship Id="rId4" Type="http://schemas.openxmlformats.org/officeDocument/2006/relationships/hyperlink" Target="https://github.com/iamakulov/moment-locales-webpack-plugin" TargetMode="External"/><Relationship Id="rId5" Type="http://schemas.openxmlformats.org/officeDocument/2006/relationships/hyperlink" Target="https://moment.github.io/luxon/" TargetMode="External"/><Relationship Id="rId6" Type="http://schemas.openxmlformats.org/officeDocument/2006/relationships/hyperlink" Target="https://date-fns.org/" TargetMode="External"/><Relationship Id="rId7" Type="http://schemas.openxmlformats.org/officeDocument/2006/relationships/hyperlink" Target="https://github.com/iamakulov/moment-locales-webpack-plugin/issues/17" TargetMode="External"/><Relationship Id="rId8" Type="http://schemas.openxmlformats.org/officeDocument/2006/relationships/hyperlink" Target="https://github.com/developit/preact" TargetMode="External"/><Relationship Id="rId9" Type="http://schemas.openxmlformats.org/officeDocument/2006/relationships/hyperlink" Target="https://github.com/infernojs/inferno" TargetMode="External"/><Relationship Id="rId10" Type="http://schemas.openxmlformats.org/officeDocument/2006/relationships/hyperlink" Target="https://github.com/NervJS/nerv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JavaScript/Reference/Statements/import#Dynamic_Imports" TargetMode="External"/><Relationship Id="rId4" Type="http://schemas.openxmlformats.org/officeDocument/2006/relationships/hyperlink" Target="https://www.npmjs.com/package/@babel/plugin-syntax-dynamic-import" TargetMode="External"/><Relationship Id="rId5" Type="http://schemas.openxmlformats.org/officeDocument/2006/relationships/hyperlink" Target="https://webpack.js.org/plugins/split-chunks-plugin/" TargetMode="External"/><Relationship Id="rId6" Type="http://schemas.openxmlformats.org/officeDocument/2006/relationships/hyperlink" Target="https://reactjs.org/docs/react-api.html#reactlazy" TargetMode="External"/><Relationship Id="rId7" Type="http://schemas.openxmlformats.org/officeDocument/2006/relationships/hyperlink" Target="https://code.tutsplus.com/tutorials/dramatically-speed-up-your-frontend-application-using-react-loadable--cms-32107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s://github.com/webpack-contrib/webpack-bundle-analyzer" TargetMode="External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tiff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tags" Target="../tags/tag3.xml"/><Relationship Id="rId2" Type="http://schemas.openxmlformats.org/officeDocument/2006/relationships/slideLayout" Target="../slideLayouts/slideLayout1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tags" Target="../tags/tag4.x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4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45.png"/><Relationship Id="rId1" Type="http://schemas.microsoft.com/office/2007/relationships/media" Target="../media/media2.mov"/><Relationship Id="rId2" Type="http://schemas.openxmlformats.org/officeDocument/2006/relationships/video" Target="../media/media2.mov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8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mozilla.org/Security/Server_Side_TLS#Session_Resumption" TargetMode="External"/><Relationship Id="rId4" Type="http://schemas.openxmlformats.org/officeDocument/2006/relationships/hyperlink" Target="https://wiki.mozilla.org/Security/Server_Side_TLS#OCSP_Stapling" TargetMode="External"/><Relationship Id="rId5" Type="http://schemas.openxmlformats.org/officeDocument/2006/relationships/hyperlink" Target="https://tools.ietf.org/html/draft-bmoeller-tls-falsestart-00" TargetMode="External"/><Relationship Id="rId6" Type="http://schemas.openxmlformats.org/officeDocument/2006/relationships/hyperlink" Target="https://www.keycdn.com/support/alpn" TargetMode="External"/><Relationship Id="rId7" Type="http://schemas.openxmlformats.org/officeDocument/2006/relationships/hyperlink" Target="https://wiki.mozilla.org/Security/Server_Side_TLS#Forward_Secrecy" TargetMode="External"/><Relationship Id="rId8" Type="http://schemas.openxmlformats.org/officeDocument/2006/relationships/hyperlink" Target="https://daniel.haxx.se/blog/2016/08/18/http2-connection-coalescing/" TargetMode="External"/><Relationship Id="rId9" Type="http://schemas.openxmlformats.org/officeDocument/2006/relationships/hyperlink" Target="https://www.ssllabs.com/ssltest/" TargetMode="External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fontfamily.io/Arial,sans-serif" TargetMode="External"/><Relationship Id="rId4" Type="http://schemas.openxmlformats.org/officeDocument/2006/relationships/hyperlink" Target="https://meowni.ca/font-style-matcher/" TargetMode="External"/><Relationship Id="rId5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ontsquirrel.com/tools/webfont-generator" TargetMode="External"/><Relationship Id="rId4" Type="http://schemas.openxmlformats.org/officeDocument/2006/relationships/hyperlink" Target="https://github.com/paulcalvano/webfont-usage-analyzer/blob/master/Font_Analysis.js" TargetMode="External"/><Relationship Id="rId5" Type="http://schemas.openxmlformats.org/officeDocument/2006/relationships/hyperlink" Target="https://www.npmjs.com/package/subfont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1.png"/><Relationship Id="rId5" Type="http://schemas.openxmlformats.org/officeDocument/2006/relationships/hyperlink" Target="https://font-display.glitch.me/" TargetMode="External"/><Relationship Id="rId1" Type="http://schemas.microsoft.com/office/2007/relationships/media" Target="../media/media3.mov"/><Relationship Id="rId2" Type="http://schemas.openxmlformats.org/officeDocument/2006/relationships/video" Target="../media/media3.mov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4" Type="http://schemas.openxmlformats.org/officeDocument/2006/relationships/image" Target="../media/image53.jpg"/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0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v-fonts.com/" TargetMode="External"/><Relationship Id="rId4" Type="http://schemas.openxmlformats.org/officeDocument/2006/relationships/hyperlink" Target="https://www.axis-praxis.org/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6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7.png"/><Relationship Id="rId3" Type="http://schemas.openxmlformats.org/officeDocument/2006/relationships/hyperlink" Target="https://gist.github.com/jpvincent/3005f087a514ac1bde757b54ebdd3fc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58.png"/><Relationship Id="rId6" Type="http://schemas.openxmlformats.org/officeDocument/2006/relationships/image" Target="../media/image59.png"/><Relationship Id="rId1" Type="http://schemas.microsoft.com/office/2007/relationships/media" Target="../media/media4.mov"/><Relationship Id="rId2" Type="http://schemas.openxmlformats.org/officeDocument/2006/relationships/video" Target="../media/media4.mov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jakearchibald.github.io/svgomg" TargetMode="External"/><Relationship Id="rId4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oogle/butteraugli" TargetMode="External"/><Relationship Id="rId4" Type="http://schemas.openxmlformats.org/officeDocument/2006/relationships/hyperlink" Target="https://github.com/technopagan/cjpeg-dssim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pornel/dssim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nokiatech.github.io/heif/" TargetMode="External"/><Relationship Id="rId4" Type="http://schemas.openxmlformats.org/officeDocument/2006/relationships/hyperlink" Target="https://flif.info/" TargetMode="External"/><Relationship Id="rId5" Type="http://schemas.openxmlformats.org/officeDocument/2006/relationships/hyperlink" Target="https://bellard.org/bpg/" TargetMode="External"/><Relationship Id="rId6" Type="http://schemas.openxmlformats.org/officeDocument/2006/relationships/hyperlink" Target="https://aomediacodec.github.io/av1-avif/" TargetMode="External"/><Relationship Id="rId7" Type="http://schemas.openxmlformats.org/officeDocument/2006/relationships/hyperlink" Target="https://calendar.perfplanet.com/2018/dont-use-jpeg-xr-on-the-web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25.xml"/><Relationship Id="rId5" Type="http://schemas.openxmlformats.org/officeDocument/2006/relationships/hyperlink" Target="https://github.com/ApoorvSaxena/lozad.js" TargetMode="External"/><Relationship Id="rId6" Type="http://schemas.openxmlformats.org/officeDocument/2006/relationships/hyperlink" Target="https://github.com/malchata/yall.js" TargetMode="External"/><Relationship Id="rId7" Type="http://schemas.openxmlformats.org/officeDocument/2006/relationships/hyperlink" Target="https://github.com/aFarkas/lazysizes" TargetMode="External"/><Relationship Id="rId8" Type="http://schemas.openxmlformats.org/officeDocument/2006/relationships/image" Target="../media/image61.png"/><Relationship Id="rId1" Type="http://schemas.microsoft.com/office/2007/relationships/media" Target="../media/media5.mp4"/><Relationship Id="rId2" Type="http://schemas.openxmlformats.org/officeDocument/2006/relationships/video" Target="../media/media5.mp4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4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odepen.io/vincent-valentin/pen/dQvwLN?editors=1100" TargetMode="Externa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7.tiff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68.png"/><Relationship Id="rId1" Type="http://schemas.openxmlformats.org/officeDocument/2006/relationships/tags" Target="../tags/tag5.xml"/><Relationship Id="rId2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4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tags" Target="../tags/tag6.xml"/><Relationship Id="rId2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5.emf"/><Relationship Id="rId1" Type="http://schemas.openxmlformats.org/officeDocument/2006/relationships/slideLayout" Target="../slideLayouts/slideLayout4.xml"/><Relationship Id="rId2" Type="http://schemas.openxmlformats.org/officeDocument/2006/relationships/hyperlink" Target="mailto:jp@vincent.net" TargetMode="Externa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71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4" Type="http://schemas.openxmlformats.org/officeDocument/2006/relationships/image" Target="../media/image14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tiff"/><Relationship Id="rId4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penspeedmonitor.com/" TargetMode="External"/><Relationship Id="rId4" Type="http://schemas.openxmlformats.org/officeDocument/2006/relationships/image" Target="../media/image75.tiff"/><Relationship Id="rId5" Type="http://schemas.openxmlformats.org/officeDocument/2006/relationships/image" Target="../media/image76.tiff"/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peedtracker.org/" TargetMode="Externa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ornel/giflossy" TargetMode="External"/><Relationship Id="rId4" Type="http://schemas.openxmlformats.org/officeDocument/2006/relationships/hyperlink" Target="https://caniuse.com/#feat=apng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hyperlink" Target="https://caniuse.com/#feat=hevc" TargetMode="Externa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ournaldunet.com/solutions/dsi/1192875-classement-webperf/" TargetMode="External"/><Relationship Id="rId4" Type="http://schemas.openxmlformats.org/officeDocument/2006/relationships/hyperlink" Target="https://www.searchdatalogy.com/blog/desktop-mobile-performances/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4" Type="http://schemas.openxmlformats.org/officeDocument/2006/relationships/image" Target="../media/image77.tiff"/><Relationship Id="rId1" Type="http://schemas.openxmlformats.org/officeDocument/2006/relationships/tags" Target="../tags/tag7.xml"/><Relationship Id="rId2" Type="http://schemas.openxmlformats.org/officeDocument/2006/relationships/slideLayout" Target="../slideLayouts/slideLayout10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s://w3c.github.io/paint-timing/" TargetMode="External"/><Relationship Id="rId4" Type="http://schemas.openxmlformats.org/officeDocument/2006/relationships/image" Target="../media/image7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image" Target="../media/image79.jp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4" Type="http://schemas.openxmlformats.org/officeDocument/2006/relationships/image" Target="../media/image80.png"/><Relationship Id="rId5" Type="http://schemas.openxmlformats.org/officeDocument/2006/relationships/hyperlink" Target="http://bit.ly/ttfmp-doc" TargetMode="External"/><Relationship Id="rId1" Type="http://schemas.openxmlformats.org/officeDocument/2006/relationships/tags" Target="../tags/tag8.xml"/><Relationship Id="rId2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4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81.png"/><Relationship Id="rId3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commitstrip.com/wp-content/uploads/2015/08/Strip-Damnation-des-ordis-650-finalenglish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9292" y="0"/>
            <a:ext cx="3824684" cy="5689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1291770" y="5428343"/>
            <a:ext cx="6899729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dirty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  <a:hlinkClick r:id="rId3"/>
              </a:rPr>
              <a:t>http://www.commitstrip.com/fr/2015/08/28/murphys-take-on-moores-law</a:t>
            </a:r>
            <a:r>
              <a:rPr lang="fr-FR" sz="1100" dirty="0" smtClean="0">
                <a:solidFill>
                  <a:schemeClr val="accent1"/>
                </a:solidFill>
                <a:latin typeface="Open Sans" charset="0"/>
                <a:ea typeface="Open Sans" charset="0"/>
                <a:cs typeface="Open Sans" charset="0"/>
                <a:hlinkClick r:id="rId3"/>
              </a:rPr>
              <a:t>/</a:t>
            </a:r>
            <a:endParaRPr lang="fr-FR" sz="1100" dirty="0">
              <a:solidFill>
                <a:schemeClr val="accent1"/>
              </a:solidFill>
              <a:latin typeface="Open Sans" charset="0"/>
              <a:ea typeface="Open Sans" charset="0"/>
              <a:cs typeface="Open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20252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1"/>
    </mc:Choice>
    <mc:Fallback>
      <p:transition spd="slow" advTm="821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Werbperf</a:t>
            </a:r>
            <a:r>
              <a:rPr lang="fr-FR" dirty="0" smtClean="0"/>
              <a:t> </a:t>
            </a:r>
            <a:r>
              <a:rPr lang="fr-FR" dirty="0" err="1" smtClean="0"/>
              <a:t>measurement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fr-FR" dirty="0" smtClean="0"/>
              <a:t>You </a:t>
            </a:r>
            <a:r>
              <a:rPr lang="fr-FR" dirty="0" err="1" smtClean="0"/>
              <a:t>can’t</a:t>
            </a:r>
            <a:r>
              <a:rPr lang="fr-FR" dirty="0" smtClean="0"/>
              <a:t> </a:t>
            </a:r>
            <a:r>
              <a:rPr lang="fr-FR" dirty="0" err="1" smtClean="0"/>
              <a:t>fix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if </a:t>
            </a:r>
            <a:r>
              <a:rPr lang="fr-FR" dirty="0" err="1" smtClean="0"/>
              <a:t>you</a:t>
            </a:r>
            <a:r>
              <a:rPr lang="fr-FR" dirty="0" smtClean="0"/>
              <a:t> dont </a:t>
            </a:r>
            <a:r>
              <a:rPr lang="fr-FR" dirty="0" err="1" smtClean="0"/>
              <a:t>see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8037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SpeedIndex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2012, for </a:t>
            </a:r>
            <a:r>
              <a:rPr lang="fr-FR" dirty="0" err="1" smtClean="0"/>
              <a:t>Webpagetest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40474" y="1812925"/>
            <a:ext cx="3473639" cy="3292475"/>
          </a:xfrm>
          <a:prstGeom prst="rect">
            <a:avLst/>
          </a:prstGeom>
        </p:spPr>
      </p:pic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Official formula</a:t>
            </a:r>
            <a:endParaRPr lang="fr-FR" dirty="0"/>
          </a:p>
        </p:txBody>
      </p:sp>
      <p:pic>
        <p:nvPicPr>
          <p:cNvPr id="9" name="Picture 2" descr="https://lh3.googleusercontent.com/fdFvlNmUPfnzPiYqcr09DmxQn-Us5O_Qe6-cmK7YNZxpD26f3plrgx9SgDybgyPXaVUr19Ndbkh-Vlpx4H5Qb0v8xkSTDYS-42TE0jhJEO9OUnu7gt9FoBzY3Dk0_VXPVNImvCOj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5025" y="2818663"/>
            <a:ext cx="4041775" cy="1280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7201" y="5260257"/>
            <a:ext cx="7200902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350" dirty="0">
                <a:latin typeface="Open Sans Regular" charset="0"/>
                <a:hlinkClick r:id="rId5"/>
              </a:rPr>
              <a:t>https://</a:t>
            </a:r>
            <a:r>
              <a:rPr lang="fr-FR" sz="1350" dirty="0" smtClean="0">
                <a:latin typeface="Open Sans Regular" charset="0"/>
                <a:hlinkClick r:id="rId5"/>
              </a:rPr>
              <a:t>sites.google.com/a/webpagetest.org/docs/using-webpagetest/metrics/speed-index</a:t>
            </a:r>
            <a:r>
              <a:rPr lang="fr-FR" sz="1350" dirty="0" smtClean="0">
                <a:latin typeface="Open Sans Regular" charset="0"/>
              </a:rPr>
              <a:t> </a:t>
            </a:r>
            <a:endParaRPr lang="fr-FR" sz="1350" dirty="0">
              <a:latin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371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721"/>
    </mc:Choice>
    <mc:Fallback xmlns="">
      <p:transition spd="slow" advTm="21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Le </a:t>
            </a:r>
            <a:r>
              <a:rPr lang="fr-FR" dirty="0" err="1" smtClean="0"/>
              <a:t>SpeedIndex</a:t>
            </a:r>
            <a:r>
              <a:rPr lang="fr-FR" dirty="0" smtClean="0"/>
              <a:t> : vitesse de remplissage</a:t>
            </a:r>
            <a:endParaRPr lang="fr-FR" dirty="0"/>
          </a:p>
        </p:txBody>
      </p:sp>
      <p:pic>
        <p:nvPicPr>
          <p:cNvPr id="11" name="bouteille">
            <a:hlinkClick r:id="" action="ppaction://media"/>
          </p:cNvPr>
          <p:cNvPicPr>
            <a:picLocks noGrp="1" noChangeAspect="1"/>
          </p:cNvPicPr>
          <p:nvPr>
            <p:ph idx="1"/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163" y="1333500"/>
            <a:ext cx="6035675" cy="3771900"/>
          </a:xfrm>
        </p:spPr>
      </p:pic>
      <p:sp>
        <p:nvSpPr>
          <p:cNvPr id="12" name="Rectangle 11"/>
          <p:cNvSpPr/>
          <p:nvPr/>
        </p:nvSpPr>
        <p:spPr>
          <a:xfrm>
            <a:off x="0" y="5415612"/>
            <a:ext cx="638605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200" dirty="0" smtClean="0">
                <a:latin typeface="Open Sans Regular" charset="0"/>
              </a:rPr>
              <a:t> </a:t>
            </a:r>
            <a:r>
              <a:rPr lang="fr-FR" sz="1200" dirty="0" smtClean="0">
                <a:latin typeface="Open Sans Regular" charset="0"/>
                <a:hlinkClick r:id="rId6"/>
              </a:rPr>
              <a:t>http</a:t>
            </a:r>
            <a:r>
              <a:rPr lang="fr-FR" sz="1200" dirty="0">
                <a:latin typeface="Open Sans Regular" charset="0"/>
                <a:hlinkClick r:id="rId6"/>
              </a:rPr>
              <a:t>://phymain.unisciel.fr/la-biere-et-sa-mousse</a:t>
            </a:r>
            <a:r>
              <a:rPr lang="fr-FR" sz="1200" dirty="0" smtClean="0">
                <a:latin typeface="Open Sans Regular" charset="0"/>
                <a:hlinkClick r:id="rId6"/>
              </a:rPr>
              <a:t>/</a:t>
            </a:r>
            <a:r>
              <a:rPr lang="fr-FR" sz="1200" dirty="0" smtClean="0">
                <a:latin typeface="Open Sans Regular" charset="0"/>
              </a:rPr>
              <a:t> </a:t>
            </a:r>
            <a:endParaRPr lang="fr-FR" sz="1200" dirty="0">
              <a:latin typeface="Open Sans Regular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4240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782"/>
    </mc:Choice>
    <mc:Fallback xmlns="">
      <p:transition spd="slow" advTm="287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51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0" mute="1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  <p:extLst mod="1">
    <p:ext uri="{E180D4A7-C9FB-4DFB-919C-405C955672EB}">
      <p14:showEvtLst xmlns:p14="http://schemas.microsoft.com/office/powerpoint/2010/main">
        <p14:playEvt time="8203" objId="11"/>
        <p14:stopEvt time="18061" objId="11"/>
      </p14:showEvtLst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Les limites du </a:t>
            </a:r>
            <a:r>
              <a:rPr lang="fr-FR" dirty="0" err="1"/>
              <a:t>speedIndex</a:t>
            </a:r>
            <a:endParaRPr lang="fr-FR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414" y="1327726"/>
            <a:ext cx="7973172" cy="1811016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414" y="3289452"/>
            <a:ext cx="7978010" cy="1815685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57200" y="5251497"/>
            <a:ext cx="66702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dirty="0">
                <a:latin typeface="Open Sans Regular" charset="0"/>
              </a:rPr>
              <a:t>Carrousels, </a:t>
            </a:r>
            <a:r>
              <a:rPr lang="fr-FR" dirty="0" err="1">
                <a:latin typeface="Open Sans Regular" charset="0"/>
              </a:rPr>
              <a:t>popins</a:t>
            </a:r>
            <a:r>
              <a:rPr lang="fr-FR" dirty="0">
                <a:latin typeface="Open Sans Regular" charset="0"/>
              </a:rPr>
              <a:t>, </a:t>
            </a:r>
            <a:r>
              <a:rPr lang="fr-FR" dirty="0" err="1" smtClean="0">
                <a:latin typeface="Open Sans Regular" charset="0"/>
              </a:rPr>
              <a:t>ads</a:t>
            </a:r>
            <a:r>
              <a:rPr lang="fr-FR" dirty="0" smtClean="0">
                <a:latin typeface="Open Sans Regular" charset="0"/>
              </a:rPr>
              <a:t>, </a:t>
            </a:r>
            <a:r>
              <a:rPr lang="fr-FR" dirty="0" err="1" smtClean="0">
                <a:latin typeface="Open Sans Regular" charset="0"/>
              </a:rPr>
              <a:t>videos</a:t>
            </a:r>
            <a:r>
              <a:rPr lang="fr-FR" dirty="0" smtClean="0">
                <a:latin typeface="Open Sans Regular" charset="0"/>
              </a:rPr>
              <a:t> </a:t>
            </a:r>
            <a:r>
              <a:rPr lang="fr-FR" dirty="0">
                <a:latin typeface="Open Sans Regular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613478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663"/>
    </mc:Choice>
    <mc:Fallback xmlns="">
      <p:transition spd="slow" advTm="68663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 smtClean="0"/>
              <a:t>Measure</a:t>
            </a:r>
            <a:r>
              <a:rPr lang="fr-FR" dirty="0" smtClean="0"/>
              <a:t> client CPU Usage, the real </a:t>
            </a:r>
            <a:r>
              <a:rPr lang="fr-FR" dirty="0" err="1" smtClean="0"/>
              <a:t>way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fr-FR" dirty="0" smtClean="0"/>
              <a:t>Is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smooth</a:t>
            </a:r>
            <a:r>
              <a:rPr lang="fr-FR" dirty="0" smtClean="0"/>
              <a:t> ?</a:t>
            </a:r>
          </a:p>
          <a:p>
            <a:pPr algn="r"/>
            <a:r>
              <a:rPr lang="fr-FR" dirty="0" smtClean="0"/>
              <a:t>Is </a:t>
            </a:r>
            <a:r>
              <a:rPr lang="fr-FR" dirty="0" err="1" smtClean="0"/>
              <a:t>it</a:t>
            </a:r>
            <a:r>
              <a:rPr lang="fr-FR" dirty="0" smtClean="0"/>
              <a:t> usable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24521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Case </a:t>
            </a:r>
            <a:r>
              <a:rPr lang="fr-FR" dirty="0" smtClean="0"/>
              <a:t>: Glamour </a:t>
            </a:r>
            <a:r>
              <a:rPr lang="mr-IN" dirty="0" smtClean="0"/>
              <a:t>–</a:t>
            </a:r>
            <a:r>
              <a:rPr lang="fr-FR" dirty="0" smtClean="0"/>
              <a:t> </a:t>
            </a:r>
            <a:r>
              <a:rPr lang="fr-FR" dirty="0" err="1" smtClean="0"/>
              <a:t>Po.st</a:t>
            </a:r>
            <a:endParaRPr lang="fr-FR" dirty="0"/>
          </a:p>
        </p:txBody>
      </p:sp>
      <p:pic>
        <p:nvPicPr>
          <p:cNvPr id="17" name="Espace réservé du contenu 1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5500" y="2258911"/>
            <a:ext cx="3365500" cy="1920813"/>
          </a:xfrm>
          <a:prstGeom prst="rect">
            <a:avLst/>
          </a:prstGeom>
        </p:spPr>
      </p:pic>
      <p:pic>
        <p:nvPicPr>
          <p:cNvPr id="11" name="Espace réservé du contenu 4"/>
          <p:cNvPicPr>
            <a:picLocks noGrp="1" noChangeAspect="1"/>
          </p:cNvPicPr>
          <p:nvPr>
            <p:ph sz="half" idx="1"/>
          </p:nvPr>
        </p:nvPicPr>
        <p:blipFill rotWithShape="1">
          <a:blip r:embed="rId4"/>
          <a:srcRect l="-1" t="-3" r="40872" b="6510"/>
          <a:stretch/>
        </p:blipFill>
        <p:spPr>
          <a:xfrm>
            <a:off x="1143000" y="1589593"/>
            <a:ext cx="3365500" cy="3259450"/>
          </a:xfrm>
          <a:prstGeom prst="rect">
            <a:avLst/>
          </a:prstGeom>
        </p:spPr>
      </p:pic>
      <p:sp>
        <p:nvSpPr>
          <p:cNvPr id="18" name="Flèche en arc 17"/>
          <p:cNvSpPr/>
          <p:nvPr/>
        </p:nvSpPr>
        <p:spPr>
          <a:xfrm>
            <a:off x="4061047" y="2542953"/>
            <a:ext cx="894907" cy="877186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19" name="Bouée 18"/>
          <p:cNvSpPr/>
          <p:nvPr/>
        </p:nvSpPr>
        <p:spPr>
          <a:xfrm>
            <a:off x="5342862" y="3703675"/>
            <a:ext cx="1275907" cy="493771"/>
          </a:xfrm>
          <a:prstGeom prst="donut">
            <a:avLst/>
          </a:prstGeom>
          <a:solidFill>
            <a:srgbClr val="00B0F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chemeClr val="tx1"/>
              </a:solidFill>
              <a:latin typeface="Open Sans Regular" charset="0"/>
            </a:endParaRPr>
          </a:p>
        </p:txBody>
      </p:sp>
      <p:sp>
        <p:nvSpPr>
          <p:cNvPr id="20" name="Espace réservé du contenu 7"/>
          <p:cNvSpPr txBox="1">
            <a:spLocks/>
          </p:cNvSpPr>
          <p:nvPr/>
        </p:nvSpPr>
        <p:spPr>
          <a:xfrm>
            <a:off x="4635000" y="4323904"/>
            <a:ext cx="3366000" cy="915642"/>
          </a:xfrm>
          <a:prstGeom prst="rect">
            <a:avLst/>
          </a:prstGeom>
        </p:spPr>
        <p:txBody>
          <a:bodyPr vert="horz" lIns="76200" tIns="38100" rIns="76200" bIns="38100" rtlCol="0">
            <a:normAutofit fontScale="77500" lnSpcReduction="20000"/>
          </a:bodyPr>
          <a:lstStyle>
            <a:lvl1pPr marL="457189" indent="-457189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90575" indent="-380990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66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23962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133547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74313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13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35271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301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1886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470" indent="-304792" algn="l" defTabSz="121917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667" dirty="0" err="1" smtClean="0">
                <a:latin typeface="Open Sans Regular" charset="0"/>
              </a:rPr>
              <a:t>Provides</a:t>
            </a:r>
            <a:r>
              <a:rPr lang="fr-FR" sz="2667" dirty="0" smtClean="0">
                <a:latin typeface="Open Sans Regular" charset="0"/>
              </a:rPr>
              <a:t> </a:t>
            </a:r>
            <a:r>
              <a:rPr lang="fr-FR" sz="2667" dirty="0" err="1" smtClean="0">
                <a:latin typeface="Open Sans Regular" charset="0"/>
              </a:rPr>
              <a:t>share</a:t>
            </a:r>
            <a:r>
              <a:rPr lang="fr-FR" sz="2667" dirty="0" smtClean="0">
                <a:latin typeface="Open Sans Regular" charset="0"/>
              </a:rPr>
              <a:t> buttons, short links, </a:t>
            </a:r>
            <a:r>
              <a:rPr lang="fr-FR" sz="2667" dirty="0" err="1" smtClean="0">
                <a:latin typeface="Open Sans Regular" charset="0"/>
              </a:rPr>
              <a:t>analytics</a:t>
            </a:r>
            <a:r>
              <a:rPr lang="fr-FR" sz="2667" dirty="0" smtClean="0">
                <a:latin typeface="Open Sans Regular" charset="0"/>
              </a:rPr>
              <a:t> and </a:t>
            </a:r>
            <a:r>
              <a:rPr lang="fr-FR" sz="2667" dirty="0" err="1">
                <a:latin typeface="Open Sans Regular" charset="0"/>
              </a:rPr>
              <a:t>analytics</a:t>
            </a:r>
            <a:endParaRPr lang="fr-FR" sz="2667" dirty="0">
              <a:latin typeface="Open Sans Regular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32519" y="4323904"/>
            <a:ext cx="1185333" cy="560917"/>
          </a:xfrm>
          <a:prstGeom prst="rect">
            <a:avLst/>
          </a:prstGeom>
        </p:spPr>
      </p:pic>
      <p:sp>
        <p:nvSpPr>
          <p:cNvPr id="5" name="Flèche en arc 4"/>
          <p:cNvSpPr/>
          <p:nvPr/>
        </p:nvSpPr>
        <p:spPr>
          <a:xfrm rot="2440417">
            <a:off x="6413188" y="3759019"/>
            <a:ext cx="699976" cy="754347"/>
          </a:xfrm>
          <a:prstGeom prst="circularArrow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500" dirty="0">
              <a:solidFill>
                <a:srgbClr val="00B0F0"/>
              </a:solidFill>
              <a:latin typeface="Ope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478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: Glamour </a:t>
            </a:r>
            <a:r>
              <a:rPr lang="mr-IN" dirty="0"/>
              <a:t>–</a:t>
            </a:r>
            <a:r>
              <a:rPr lang="fr-FR" dirty="0"/>
              <a:t> </a:t>
            </a:r>
            <a:r>
              <a:rPr lang="fr-FR" dirty="0" err="1"/>
              <a:t>Po.st</a:t>
            </a:r>
            <a:endParaRPr lang="fr-FR" dirty="0"/>
          </a:p>
        </p:txBody>
      </p:sp>
      <p:pic>
        <p:nvPicPr>
          <p:cNvPr id="23" name="Espace réservé du contenu 22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71305" y="265606"/>
            <a:ext cx="1096184" cy="5388669"/>
          </a:xfrm>
          <a:prstGeom prst="rect">
            <a:avLst/>
          </a:prstGeom>
        </p:spPr>
      </p:pic>
      <p:pic>
        <p:nvPicPr>
          <p:cNvPr id="24" name="Espace réservé du contenu 23"/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1143000" y="2686019"/>
            <a:ext cx="5683077" cy="2878353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 rotWithShape="1">
          <a:blip r:embed="rId5"/>
          <a:srcRect t="1" b="47573"/>
          <a:stretch/>
        </p:blipFill>
        <p:spPr>
          <a:xfrm>
            <a:off x="1142999" y="1090745"/>
            <a:ext cx="5683078" cy="13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70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Cas : Glamour </a:t>
            </a:r>
            <a:r>
              <a:rPr lang="mr-IN" dirty="0"/>
              <a:t>–</a:t>
            </a:r>
            <a:r>
              <a:rPr lang="fr-FR" dirty="0"/>
              <a:t> </a:t>
            </a:r>
            <a:r>
              <a:rPr lang="fr-FR" dirty="0" err="1"/>
              <a:t>Po.st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1143000" y="1333502"/>
            <a:ext cx="3365500" cy="2325363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 smtClean="0"/>
              <a:t>Pour ce tiers comme pour les autres :</a:t>
            </a:r>
          </a:p>
          <a:p>
            <a:r>
              <a:rPr lang="fr-FR" b="1" dirty="0" smtClean="0">
                <a:solidFill>
                  <a:srgbClr val="FFC000"/>
                </a:solidFill>
              </a:rPr>
              <a:t>Lire les docs !</a:t>
            </a:r>
          </a:p>
          <a:p>
            <a:r>
              <a:rPr lang="fr-FR" dirty="0" smtClean="0"/>
              <a:t>Initialisation puis exécution JIT (au dernier moment)</a:t>
            </a:r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984224" y="1333500"/>
            <a:ext cx="2668052" cy="3771636"/>
          </a:xfrm>
          <a:prstGeom prst="rect">
            <a:avLst/>
          </a:prstGeom>
        </p:spPr>
      </p:pic>
      <p:pic>
        <p:nvPicPr>
          <p:cNvPr id="6" name="Espace réservé du contenu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3658865"/>
            <a:ext cx="3365500" cy="1920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77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err="1"/>
              <a:t>Measure</a:t>
            </a:r>
            <a:r>
              <a:rPr lang="fr-FR" dirty="0"/>
              <a:t> client CPU Usage, the </a:t>
            </a:r>
            <a:r>
              <a:rPr lang="fr-FR" dirty="0" err="1" smtClean="0"/>
              <a:t>easy</a:t>
            </a:r>
            <a:r>
              <a:rPr lang="fr-FR" dirty="0" smtClean="0"/>
              <a:t> </a:t>
            </a:r>
            <a:r>
              <a:rPr lang="fr-FR" dirty="0" err="1" smtClean="0"/>
              <a:t>way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fr-FR" dirty="0" smtClean="0"/>
              <a:t>Not all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r>
              <a:rPr lang="fr-FR" dirty="0" smtClean="0"/>
              <a:t> </a:t>
            </a:r>
            <a:r>
              <a:rPr lang="fr-FR" dirty="0" err="1" smtClean="0"/>
              <a:t>bought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a </a:t>
            </a:r>
            <a:r>
              <a:rPr lang="fr-FR" dirty="0" err="1" smtClean="0"/>
              <a:t>recent</a:t>
            </a:r>
            <a:r>
              <a:rPr lang="fr-FR" dirty="0" smtClean="0"/>
              <a:t> iPhone</a:t>
            </a:r>
            <a:endParaRPr lang="fr-FR" dirty="0"/>
          </a:p>
        </p:txBody>
      </p:sp>
      <p:sp>
        <p:nvSpPr>
          <p:cNvPr id="6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124200" y="5296960"/>
            <a:ext cx="2992804" cy="304271"/>
          </a:xfrm>
        </p:spPr>
        <p:txBody>
          <a:bodyPr/>
          <a:lstStyle/>
          <a:p>
            <a:r>
              <a:rPr lang="fr-FR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4504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717"/>
    </mc:Choice>
    <mc:Fallback xmlns="">
      <p:transition spd="slow" advTm="15717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/>
              <a:t>Time to </a:t>
            </a:r>
            <a:r>
              <a:rPr lang="fr-FR" dirty="0" smtClean="0"/>
              <a:t>Interactive</a:t>
            </a:r>
            <a:endParaRPr lang="fr-FR" dirty="0"/>
          </a:p>
        </p:txBody>
      </p:sp>
      <p:grpSp>
        <p:nvGrpSpPr>
          <p:cNvPr id="28" name="Grouper 27"/>
          <p:cNvGrpSpPr/>
          <p:nvPr/>
        </p:nvGrpSpPr>
        <p:grpSpPr>
          <a:xfrm>
            <a:off x="597310" y="2178250"/>
            <a:ext cx="3463413" cy="732970"/>
            <a:chOff x="597310" y="1637478"/>
            <a:chExt cx="3463413" cy="732970"/>
          </a:xfrm>
        </p:grpSpPr>
        <p:grpSp>
          <p:nvGrpSpPr>
            <p:cNvPr id="5" name="Grouper 4"/>
            <p:cNvGrpSpPr/>
            <p:nvPr/>
          </p:nvGrpSpPr>
          <p:grpSpPr>
            <a:xfrm>
              <a:off x="597310" y="1637478"/>
              <a:ext cx="2723536" cy="469526"/>
              <a:chOff x="855406" y="1651819"/>
              <a:chExt cx="3244646" cy="469526"/>
            </a:xfrm>
          </p:grpSpPr>
          <p:sp>
            <p:nvSpPr>
              <p:cNvPr id="6" name="Cadre 5"/>
              <p:cNvSpPr/>
              <p:nvPr/>
            </p:nvSpPr>
            <p:spPr>
              <a:xfrm>
                <a:off x="855406" y="1651819"/>
                <a:ext cx="3244646" cy="469526"/>
              </a:xfrm>
              <a:prstGeom prst="frame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00B050"/>
                  </a:solidFill>
                  <a:latin typeface="Open Sans Regular" charset="0"/>
                </a:endParaRPr>
              </a:p>
            </p:txBody>
          </p:sp>
          <p:sp>
            <p:nvSpPr>
              <p:cNvPr id="7" name="ZoneTexte 6"/>
              <p:cNvSpPr txBox="1"/>
              <p:nvPr/>
            </p:nvSpPr>
            <p:spPr>
              <a:xfrm>
                <a:off x="855406" y="1703718"/>
                <a:ext cx="324464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smtClean="0">
                    <a:solidFill>
                      <a:srgbClr val="00B050"/>
                    </a:solidFill>
                    <a:latin typeface="Open Sans Regular" charset="0"/>
                  </a:rPr>
                  <a:t>First </a:t>
                </a:r>
                <a:r>
                  <a:rPr lang="fr-FR" dirty="0" err="1" smtClean="0">
                    <a:solidFill>
                      <a:srgbClr val="00B050"/>
                    </a:solidFill>
                    <a:latin typeface="Open Sans Regular" charset="0"/>
                  </a:rPr>
                  <a:t>Meaningful</a:t>
                </a:r>
                <a:r>
                  <a:rPr lang="fr-FR" dirty="0" smtClean="0">
                    <a:solidFill>
                      <a:srgbClr val="00B050"/>
                    </a:solidFill>
                    <a:latin typeface="Open Sans Regular" charset="0"/>
                  </a:rPr>
                  <a:t> Paint</a:t>
                </a:r>
                <a:endParaRPr lang="fr-FR" dirty="0">
                  <a:solidFill>
                    <a:srgbClr val="00B050"/>
                  </a:solidFill>
                  <a:latin typeface="Open Sans Regular" charset="0"/>
                </a:endParaRPr>
              </a:p>
            </p:txBody>
          </p:sp>
        </p:grpSp>
        <p:cxnSp>
          <p:nvCxnSpPr>
            <p:cNvPr id="8" name="Connecteur droit avec flèche 7"/>
            <p:cNvCxnSpPr>
              <a:stCxn id="6" idx="3"/>
            </p:cNvCxnSpPr>
            <p:nvPr/>
          </p:nvCxnSpPr>
          <p:spPr>
            <a:xfrm>
              <a:off x="3320846" y="1872241"/>
              <a:ext cx="739877" cy="498207"/>
            </a:xfrm>
            <a:prstGeom prst="straightConnector1">
              <a:avLst/>
            </a:prstGeom>
            <a:ln w="7620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9" name="Grouper 28"/>
          <p:cNvGrpSpPr/>
          <p:nvPr/>
        </p:nvGrpSpPr>
        <p:grpSpPr>
          <a:xfrm>
            <a:off x="2099187" y="1504586"/>
            <a:ext cx="2723536" cy="1391811"/>
            <a:chOff x="2099187" y="953980"/>
            <a:chExt cx="2723536" cy="1391811"/>
          </a:xfrm>
        </p:grpSpPr>
        <p:grpSp>
          <p:nvGrpSpPr>
            <p:cNvPr id="10" name="Grouper 9"/>
            <p:cNvGrpSpPr/>
            <p:nvPr/>
          </p:nvGrpSpPr>
          <p:grpSpPr>
            <a:xfrm>
              <a:off x="2099187" y="953980"/>
              <a:ext cx="2723536" cy="469526"/>
              <a:chOff x="855406" y="1651819"/>
              <a:chExt cx="3244646" cy="469526"/>
            </a:xfrm>
          </p:grpSpPr>
          <p:sp>
            <p:nvSpPr>
              <p:cNvPr id="11" name="Cadre 10"/>
              <p:cNvSpPr/>
              <p:nvPr/>
            </p:nvSpPr>
            <p:spPr>
              <a:xfrm>
                <a:off x="855406" y="1651819"/>
                <a:ext cx="3244646" cy="469526"/>
              </a:xfrm>
              <a:prstGeom prst="frame">
                <a:avLst/>
              </a:prstGeom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dirty="0">
                  <a:solidFill>
                    <a:srgbClr val="7030A0"/>
                  </a:solidFill>
                  <a:latin typeface="Open Sans Regular" charset="0"/>
                </a:endParaRPr>
              </a:p>
            </p:txBody>
          </p:sp>
          <p:sp>
            <p:nvSpPr>
              <p:cNvPr id="12" name="ZoneTexte 11"/>
              <p:cNvSpPr txBox="1"/>
              <p:nvPr/>
            </p:nvSpPr>
            <p:spPr>
              <a:xfrm>
                <a:off x="855406" y="1703718"/>
                <a:ext cx="3244646" cy="369332"/>
              </a:xfrm>
              <a:prstGeom prst="rect">
                <a:avLst/>
              </a:prstGeom>
              <a:noFill/>
              <a:ln>
                <a:solidFill>
                  <a:srgbClr val="7030A0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dirty="0" err="1" smtClean="0">
                    <a:solidFill>
                      <a:srgbClr val="7030A0"/>
                    </a:solidFill>
                    <a:latin typeface="Open Sans Regular" charset="0"/>
                  </a:rPr>
                  <a:t>DomContentLoded</a:t>
                </a:r>
                <a:endParaRPr lang="fr-FR" dirty="0">
                  <a:solidFill>
                    <a:srgbClr val="7030A0"/>
                  </a:solidFill>
                  <a:latin typeface="Open Sans Regular" charset="0"/>
                </a:endParaRPr>
              </a:p>
            </p:txBody>
          </p:sp>
        </p:grpSp>
        <p:cxnSp>
          <p:nvCxnSpPr>
            <p:cNvPr id="13" name="Connecteur droit avec flèche 12"/>
            <p:cNvCxnSpPr/>
            <p:nvPr/>
          </p:nvCxnSpPr>
          <p:spPr>
            <a:xfrm>
              <a:off x="4444181" y="1420529"/>
              <a:ext cx="9832" cy="925262"/>
            </a:xfrm>
            <a:prstGeom prst="straightConnector1">
              <a:avLst/>
            </a:prstGeom>
            <a:ln w="76200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Grouper 29"/>
          <p:cNvGrpSpPr/>
          <p:nvPr/>
        </p:nvGrpSpPr>
        <p:grpSpPr>
          <a:xfrm>
            <a:off x="5397910" y="2322280"/>
            <a:ext cx="3273653" cy="460245"/>
            <a:chOff x="5397910" y="1752013"/>
            <a:chExt cx="3273653" cy="460245"/>
          </a:xfrm>
        </p:grpSpPr>
        <p:cxnSp>
          <p:nvCxnSpPr>
            <p:cNvPr id="16" name="Connecteur droit avec flèche 15"/>
            <p:cNvCxnSpPr/>
            <p:nvPr/>
          </p:nvCxnSpPr>
          <p:spPr>
            <a:xfrm>
              <a:off x="5397910" y="2212258"/>
              <a:ext cx="3028335" cy="0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ZoneTexte 16"/>
            <p:cNvSpPr txBox="1"/>
            <p:nvPr/>
          </p:nvSpPr>
          <p:spPr>
            <a:xfrm>
              <a:off x="5397910" y="1752013"/>
              <a:ext cx="32736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  <a:latin typeface="Open Sans Regular" charset="0"/>
                </a:rPr>
                <a:t>5 secondes de CPU « calme »</a:t>
              </a:r>
              <a:endParaRPr lang="fr-FR" dirty="0">
                <a:solidFill>
                  <a:srgbClr val="00B050"/>
                </a:solidFill>
                <a:latin typeface="Open Sans Regular" charset="0"/>
              </a:endParaRPr>
            </a:p>
          </p:txBody>
        </p:sp>
      </p:grpSp>
      <p:grpSp>
        <p:nvGrpSpPr>
          <p:cNvPr id="31" name="Grouper 30"/>
          <p:cNvGrpSpPr/>
          <p:nvPr/>
        </p:nvGrpSpPr>
        <p:grpSpPr>
          <a:xfrm>
            <a:off x="7280788" y="3644047"/>
            <a:ext cx="2016899" cy="483630"/>
            <a:chOff x="7280788" y="4312637"/>
            <a:chExt cx="2016899" cy="483630"/>
          </a:xfrm>
        </p:grpSpPr>
        <p:cxnSp>
          <p:nvCxnSpPr>
            <p:cNvPr id="18" name="Connecteur droit avec flèche 17"/>
            <p:cNvCxnSpPr/>
            <p:nvPr/>
          </p:nvCxnSpPr>
          <p:spPr>
            <a:xfrm>
              <a:off x="7551174" y="4312637"/>
              <a:ext cx="1135626" cy="4917"/>
            </a:xfrm>
            <a:prstGeom prst="straightConnector1">
              <a:avLst/>
            </a:prstGeom>
            <a:ln w="76200">
              <a:solidFill>
                <a:srgbClr val="00B050"/>
              </a:solidFill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ZoneTexte 19"/>
            <p:cNvSpPr txBox="1"/>
            <p:nvPr/>
          </p:nvSpPr>
          <p:spPr>
            <a:xfrm>
              <a:off x="7280788" y="4426935"/>
              <a:ext cx="2016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>
                  <a:solidFill>
                    <a:srgbClr val="00B050"/>
                  </a:solidFill>
                  <a:latin typeface="Open Sans Regular" charset="0"/>
                </a:rPr>
                <a:t>Réseau « calme »</a:t>
              </a:r>
              <a:endParaRPr lang="fr-FR" dirty="0">
                <a:solidFill>
                  <a:srgbClr val="00B050"/>
                </a:solidFill>
                <a:latin typeface="Open Sans Regular" charset="0"/>
              </a:endParaRPr>
            </a:p>
          </p:txBody>
        </p:sp>
      </p:grpSp>
      <p:cxnSp>
        <p:nvCxnSpPr>
          <p:cNvPr id="21" name="Connecteur droit avec flèche 20"/>
          <p:cNvCxnSpPr>
            <a:stCxn id="22" idx="0"/>
          </p:cNvCxnSpPr>
          <p:nvPr/>
        </p:nvCxnSpPr>
        <p:spPr>
          <a:xfrm flipV="1">
            <a:off x="5091354" y="4149238"/>
            <a:ext cx="2459820" cy="47871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2808514" y="4627950"/>
            <a:ext cx="4565680" cy="646331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fr-FR" sz="3600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Regular" charset="0"/>
              </a:rPr>
              <a:t>Time to Interactive</a:t>
            </a:r>
            <a:endParaRPr lang="fr-FR" sz="3600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 Regular" charset="0"/>
            </a:endParaRPr>
          </a:p>
        </p:txBody>
      </p:sp>
      <p:sp>
        <p:nvSpPr>
          <p:cNvPr id="25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49698" y="5351594"/>
            <a:ext cx="2244603" cy="205383"/>
          </a:xfrm>
        </p:spPr>
        <p:txBody>
          <a:bodyPr/>
          <a:lstStyle/>
          <a:p>
            <a:r>
              <a:rPr lang="fr-FR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  <p:pic>
        <p:nvPicPr>
          <p:cNvPr id="27" name="Espace réservé du contenu 3"/>
          <p:cNvPicPr>
            <a:picLocks noChangeAspect="1"/>
          </p:cNvPicPr>
          <p:nvPr/>
        </p:nvPicPr>
        <p:blipFill rotWithShape="1">
          <a:blip r:embed="rId2"/>
          <a:srcRect t="63439"/>
          <a:stretch/>
        </p:blipFill>
        <p:spPr>
          <a:xfrm>
            <a:off x="457200" y="2920361"/>
            <a:ext cx="8229600" cy="603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747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593"/>
    </mc:Choice>
    <mc:Fallback xmlns="">
      <p:transition spd="slow" advTm="3759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smtClean="0"/>
              <a:t>Web Performance in 2019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49701" y="4840915"/>
            <a:ext cx="2244603" cy="205383"/>
          </a:xfrm>
        </p:spPr>
        <p:txBody>
          <a:bodyPr/>
          <a:lstStyle/>
          <a:p>
            <a:r>
              <a:rPr lang="fr-FR" dirty="0" smtClean="0"/>
              <a:t>Jean-pierre Vincent</a:t>
            </a:r>
          </a:p>
          <a:p>
            <a:r>
              <a:rPr lang="fr-FR" dirty="0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3" y="721914"/>
            <a:ext cx="4789714" cy="992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02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484"/>
    </mc:Choice>
    <mc:Fallback xmlns="">
      <p:transition spd="slow" advTm="41484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First Input Delay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63439"/>
          <a:stretch/>
        </p:blipFill>
        <p:spPr>
          <a:xfrm>
            <a:off x="457200" y="3441290"/>
            <a:ext cx="8229600" cy="603523"/>
          </a:xfrm>
          <a:prstGeom prst="rect">
            <a:avLst/>
          </a:prstGeom>
        </p:spPr>
      </p:pic>
      <p:cxnSp>
        <p:nvCxnSpPr>
          <p:cNvPr id="5" name="Connecteur droit avec flèche 4"/>
          <p:cNvCxnSpPr>
            <a:stCxn id="6" idx="0"/>
          </p:cNvCxnSpPr>
          <p:nvPr/>
        </p:nvCxnSpPr>
        <p:spPr>
          <a:xfrm flipH="1" flipV="1">
            <a:off x="4923503" y="4034630"/>
            <a:ext cx="570274" cy="837952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angle 5"/>
          <p:cNvSpPr/>
          <p:nvPr/>
        </p:nvSpPr>
        <p:spPr>
          <a:xfrm>
            <a:off x="4881718" y="4872582"/>
            <a:ext cx="1224117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Regular" charset="0"/>
              </a:rPr>
              <a:t>Short FID</a:t>
            </a:r>
            <a:endParaRPr lang="fr-FR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 Regular" charset="0"/>
            </a:endParaRPr>
          </a:p>
        </p:txBody>
      </p:sp>
      <p:sp>
        <p:nvSpPr>
          <p:cNvPr id="7" name="Espace réservé du contenu 2"/>
          <p:cNvSpPr txBox="1">
            <a:spLocks/>
          </p:cNvSpPr>
          <p:nvPr/>
        </p:nvSpPr>
        <p:spPr>
          <a:xfrm>
            <a:off x="457200" y="1333501"/>
            <a:ext cx="8229600" cy="37716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888" indent="-342888" algn="l" defTabSz="9143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24" indent="-285740" algn="l" defTabSz="91436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60" indent="-228592" algn="l" defTabSz="9143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44" indent="-228592" algn="l" defTabSz="914369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27" indent="-228592" algn="l" defTabSz="914369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12" indent="-228592" algn="l" defTabSz="9143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97" indent="-228592" algn="l" defTabSz="9143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80" indent="-228592" algn="l" defTabSz="9143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64" indent="-228592" algn="l" defTabSz="914369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smtClean="0">
                <a:latin typeface="Open Sans Regular" charset="0"/>
              </a:rPr>
              <a:t>Real </a:t>
            </a:r>
            <a:r>
              <a:rPr lang="fr-FR" sz="2400" dirty="0" err="1" smtClean="0">
                <a:latin typeface="Open Sans Regular" charset="0"/>
              </a:rPr>
              <a:t>delay</a:t>
            </a:r>
            <a:r>
              <a:rPr lang="fr-FR" sz="2400" dirty="0" smtClean="0">
                <a:latin typeface="Open Sans Regular" charset="0"/>
              </a:rPr>
              <a:t> </a:t>
            </a:r>
            <a:r>
              <a:rPr lang="fr-FR" sz="2400" dirty="0" err="1" smtClean="0">
                <a:latin typeface="Open Sans Regular" charset="0"/>
              </a:rPr>
              <a:t>between</a:t>
            </a:r>
            <a:r>
              <a:rPr lang="fr-FR" sz="2400" dirty="0" smtClean="0">
                <a:latin typeface="Open Sans Regular" charset="0"/>
              </a:rPr>
              <a:t> a user action </a:t>
            </a:r>
            <a:br>
              <a:rPr lang="fr-FR" sz="2400" dirty="0" smtClean="0">
                <a:latin typeface="Open Sans Regular" charset="0"/>
              </a:rPr>
            </a:br>
            <a:r>
              <a:rPr lang="fr-FR" sz="2400" dirty="0" smtClean="0">
                <a:latin typeface="Open Sans Regular" charset="0"/>
              </a:rPr>
              <a:t>and the first JS callback</a:t>
            </a:r>
            <a:endParaRPr lang="fr-FR" sz="2400" dirty="0" smtClean="0">
              <a:latin typeface="Open Sans Regular" charset="0"/>
            </a:endParaRPr>
          </a:p>
        </p:txBody>
      </p:sp>
      <p:cxnSp>
        <p:nvCxnSpPr>
          <p:cNvPr id="14" name="Connecteur droit avec flèche 13"/>
          <p:cNvCxnSpPr>
            <a:stCxn id="17" idx="0"/>
          </p:cNvCxnSpPr>
          <p:nvPr/>
        </p:nvCxnSpPr>
        <p:spPr>
          <a:xfrm flipV="1">
            <a:off x="3281518" y="4043365"/>
            <a:ext cx="985682" cy="829217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/>
          <p:cNvSpPr/>
          <p:nvPr/>
        </p:nvSpPr>
        <p:spPr>
          <a:xfrm>
            <a:off x="2673147" y="4872582"/>
            <a:ext cx="1216741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fr-FR" dirty="0" smtClean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Open Sans Regular" charset="0"/>
              </a:rPr>
              <a:t>Long FID</a:t>
            </a:r>
            <a:endParaRPr lang="fr-FR" dirty="0">
              <a:ln w="0"/>
              <a:solidFill>
                <a:srgbClr val="00B05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Open Sans Regular" charset="0"/>
            </a:endParaRPr>
          </a:p>
        </p:txBody>
      </p:sp>
      <p:sp>
        <p:nvSpPr>
          <p:cNvPr id="25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49698" y="5351594"/>
            <a:ext cx="2244603" cy="205383"/>
          </a:xfrm>
        </p:spPr>
        <p:txBody>
          <a:bodyPr/>
          <a:lstStyle/>
          <a:p>
            <a:r>
              <a:rPr lang="fr-FR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2048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617"/>
    </mc:Choice>
    <mc:Fallback xmlns="">
      <p:transition spd="slow" advTm="78617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The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reason</a:t>
            </a:r>
            <a:r>
              <a:rPr lang="fr-FR" dirty="0" smtClean="0"/>
              <a:t> to use</a:t>
            </a:r>
            <a:endParaRPr lang="fr-FR" dirty="0"/>
          </a:p>
        </p:txBody>
      </p:sp>
      <p:pic>
        <p:nvPicPr>
          <p:cNvPr id="4098" name="Picture 2" descr="https://lh4.googleusercontent.com/6RD-F_JS-alWLwIJj2GD4AYkcib-zNdUqKN1AQXB4-L7c7BVLkkZWSj4GNcGR7HURDqtcpIGabksiMUyIA8sku1ecQ6GYIVnVd64J6uYW8WnybVCaJpHEVTbriYgnGZDj8SCfIso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5050" y="2167499"/>
            <a:ext cx="5111750" cy="997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ce réservé du texte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This </a:t>
            </a:r>
            <a:r>
              <a:rPr lang="fr-FR" dirty="0" err="1" smtClean="0"/>
              <a:t>graphic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read</a:t>
            </a:r>
            <a:r>
              <a:rPr lang="fr-FR" dirty="0" smtClean="0"/>
              <a:t> :</a:t>
            </a:r>
          </a:p>
          <a:p>
            <a:endParaRPr lang="fr-FR" dirty="0" smtClean="0"/>
          </a:p>
          <a:p>
            <a:r>
              <a:rPr lang="fr-FR" dirty="0" smtClean="0"/>
              <a:t>The </a:t>
            </a:r>
            <a:r>
              <a:rPr lang="fr-FR" b="1" dirty="0"/>
              <a:t>Chrome</a:t>
            </a:r>
            <a:r>
              <a:rPr lang="fr-FR" dirty="0"/>
              <a:t> mobile </a:t>
            </a:r>
            <a:r>
              <a:rPr lang="fr-FR" dirty="0" err="1"/>
              <a:t>users</a:t>
            </a:r>
            <a:r>
              <a:rPr lang="fr-FR" dirty="0"/>
              <a:t> of </a:t>
            </a:r>
            <a:r>
              <a:rPr lang="fr-FR" dirty="0" err="1" smtClean="0"/>
              <a:t>this</a:t>
            </a:r>
            <a:r>
              <a:rPr lang="fr-FR" dirty="0" smtClean="0"/>
              <a:t> page, </a:t>
            </a:r>
            <a:r>
              <a:rPr lang="fr-FR" dirty="0" err="1" smtClean="0"/>
              <a:t>during</a:t>
            </a:r>
            <a:r>
              <a:rPr lang="fr-FR" dirty="0" smtClean="0"/>
              <a:t> </a:t>
            </a:r>
            <a:r>
              <a:rPr lang="fr-FR" dirty="0"/>
              <a:t>the </a:t>
            </a:r>
            <a:r>
              <a:rPr lang="fr-FR" dirty="0" err="1"/>
              <a:t>previous</a:t>
            </a:r>
            <a:r>
              <a:rPr lang="fr-FR" dirty="0"/>
              <a:t> </a:t>
            </a:r>
            <a:r>
              <a:rPr lang="fr-FR" b="1" dirty="0"/>
              <a:t>30 </a:t>
            </a:r>
            <a:r>
              <a:rPr lang="fr-FR" b="1" dirty="0" err="1"/>
              <a:t>days</a:t>
            </a:r>
            <a:r>
              <a:rPr lang="fr-FR" dirty="0"/>
              <a:t>, </a:t>
            </a:r>
            <a:r>
              <a:rPr lang="fr-FR" dirty="0" err="1"/>
              <a:t>while</a:t>
            </a:r>
            <a:r>
              <a:rPr lang="fr-FR" dirty="0"/>
              <a:t> first </a:t>
            </a:r>
            <a:r>
              <a:rPr lang="fr-FR" dirty="0" err="1"/>
              <a:t>touching</a:t>
            </a:r>
            <a:r>
              <a:rPr lang="fr-FR" dirty="0"/>
              <a:t> the </a:t>
            </a:r>
            <a:r>
              <a:rPr lang="fr-FR" dirty="0" err="1"/>
              <a:t>screen</a:t>
            </a:r>
            <a:r>
              <a:rPr lang="fr-FR" dirty="0"/>
              <a:t> :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r>
              <a:rPr lang="fr-FR" dirty="0" smtClean="0"/>
              <a:t>And monitor </a:t>
            </a:r>
            <a:r>
              <a:rPr lang="fr-FR" dirty="0" err="1" smtClean="0"/>
              <a:t>it</a:t>
            </a:r>
            <a:r>
              <a:rPr lang="fr-FR" dirty="0" smtClean="0"/>
              <a:t>, </a:t>
            </a:r>
            <a:r>
              <a:rPr lang="fr-FR" dirty="0" err="1" smtClean="0"/>
              <a:t>it’s</a:t>
            </a:r>
            <a:r>
              <a:rPr lang="fr-FR" dirty="0" smtClean="0"/>
              <a:t> free !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892250"/>
            <a:ext cx="1788832" cy="303667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6929718" y="1044083"/>
            <a:ext cx="19720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fr-FR" dirty="0"/>
              <a:t>5% </a:t>
            </a:r>
            <a:r>
              <a:rPr lang="fr-FR" dirty="0" err="1"/>
              <a:t>experienced</a:t>
            </a:r>
            <a:r>
              <a:rPr lang="fr-FR" dirty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smtClean="0"/>
              <a:t>a </a:t>
            </a:r>
            <a:r>
              <a:rPr lang="fr-FR" dirty="0" err="1" smtClean="0"/>
              <a:t>delay</a:t>
            </a:r>
            <a:r>
              <a:rPr lang="fr-FR" dirty="0" smtClean="0"/>
              <a:t> &gt; </a:t>
            </a:r>
            <a:r>
              <a:rPr lang="fr-FR" dirty="0"/>
              <a:t>439 </a:t>
            </a:r>
            <a:r>
              <a:rPr lang="fr-FR" dirty="0" smtClean="0"/>
              <a:t>ms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5758035" y="4458808"/>
            <a:ext cx="27494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/>
            <a:r>
              <a:rPr lang="fr-FR" dirty="0"/>
              <a:t>11% </a:t>
            </a:r>
            <a:r>
              <a:rPr lang="fr-FR" dirty="0" err="1"/>
              <a:t>experienced</a:t>
            </a:r>
            <a:r>
              <a:rPr lang="fr-FR" dirty="0"/>
              <a:t> a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delay</a:t>
            </a:r>
            <a:r>
              <a:rPr lang="fr-FR" dirty="0" smtClean="0"/>
              <a:t> </a:t>
            </a:r>
            <a:r>
              <a:rPr lang="fr-FR" dirty="0" err="1" smtClean="0"/>
              <a:t>superior</a:t>
            </a:r>
            <a:r>
              <a:rPr lang="fr-FR" dirty="0" smtClean="0"/>
              <a:t> </a:t>
            </a:r>
            <a:r>
              <a:rPr lang="fr-FR" dirty="0"/>
              <a:t>to 250 ms</a:t>
            </a:r>
          </a:p>
        </p:txBody>
      </p:sp>
      <p:sp>
        <p:nvSpPr>
          <p:cNvPr id="7" name="Rectangle 6"/>
          <p:cNvSpPr/>
          <p:nvPr/>
        </p:nvSpPr>
        <p:spPr>
          <a:xfrm>
            <a:off x="5020235" y="3488695"/>
            <a:ext cx="268941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fr-FR" dirty="0"/>
              <a:t>30% </a:t>
            </a:r>
            <a:r>
              <a:rPr lang="fr-FR" dirty="0" err="1"/>
              <a:t>had</a:t>
            </a:r>
            <a:r>
              <a:rPr lang="fr-FR" dirty="0"/>
              <a:t> a </a:t>
            </a:r>
            <a:r>
              <a:rPr lang="fr-FR" dirty="0" err="1"/>
              <a:t>delay</a:t>
            </a:r>
            <a:r>
              <a:rPr lang="fr-FR" dirty="0"/>
              <a:t> 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between</a:t>
            </a:r>
            <a:r>
              <a:rPr lang="fr-FR" dirty="0" smtClean="0"/>
              <a:t> </a:t>
            </a:r>
            <a:r>
              <a:rPr lang="fr-FR" dirty="0"/>
              <a:t>50 and 250 ms</a:t>
            </a:r>
          </a:p>
        </p:txBody>
      </p:sp>
      <p:sp>
        <p:nvSpPr>
          <p:cNvPr id="11" name="Virage 10"/>
          <p:cNvSpPr/>
          <p:nvPr/>
        </p:nvSpPr>
        <p:spPr>
          <a:xfrm rot="10800000">
            <a:off x="6890722" y="3164913"/>
            <a:ext cx="295835" cy="562324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 vers le haut 11"/>
          <p:cNvSpPr/>
          <p:nvPr/>
        </p:nvSpPr>
        <p:spPr>
          <a:xfrm>
            <a:off x="7942730" y="1690414"/>
            <a:ext cx="179294" cy="477085"/>
          </a:xfrm>
          <a:prstGeom prst="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Virage 13"/>
          <p:cNvSpPr/>
          <p:nvPr/>
        </p:nvSpPr>
        <p:spPr>
          <a:xfrm rot="10800000">
            <a:off x="8398806" y="3164913"/>
            <a:ext cx="370244" cy="1581200"/>
          </a:xfrm>
          <a:prstGeom prst="ben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2472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7" grpId="0"/>
      <p:bldP spid="11" grpId="0" animBg="1"/>
      <p:bldP spid="12" grpId="0" animBg="1"/>
      <p:bldP spid="14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Time to </a:t>
            </a:r>
            <a:r>
              <a:rPr lang="fr-FR" dirty="0" err="1" smtClean="0"/>
              <a:t>parse</a:t>
            </a:r>
            <a:r>
              <a:rPr lang="fr-FR" dirty="0" smtClean="0"/>
              <a:t> 1 Mb of JS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pPr marL="0" indent="0">
              <a:buNone/>
            </a:pPr>
            <a:r>
              <a:rPr lang="fr-FR" sz="1800" dirty="0" err="1"/>
              <a:t>Reminder</a:t>
            </a:r>
            <a:r>
              <a:rPr lang="fr-FR" sz="1800" dirty="0"/>
              <a:t> : a </a:t>
            </a:r>
            <a:r>
              <a:rPr lang="fr-FR" sz="1800" dirty="0" err="1"/>
              <a:t>compressed</a:t>
            </a:r>
            <a:r>
              <a:rPr lang="fr-FR" sz="1800" dirty="0"/>
              <a:t> 200 Ko JS file </a:t>
            </a:r>
            <a:r>
              <a:rPr lang="fr-FR" sz="1800" dirty="0" err="1"/>
              <a:t>is</a:t>
            </a:r>
            <a:r>
              <a:rPr lang="fr-FR" sz="1800" dirty="0"/>
              <a:t> a </a:t>
            </a:r>
            <a:r>
              <a:rPr lang="fr-FR" sz="1800" b="1" dirty="0"/>
              <a:t>1 Mb </a:t>
            </a:r>
            <a:r>
              <a:rPr lang="fr-FR" sz="1800" dirty="0"/>
              <a:t>JS file to </a:t>
            </a:r>
            <a:r>
              <a:rPr lang="fr-FR" sz="1800" dirty="0" err="1" smtClean="0"/>
              <a:t>evaluate</a:t>
            </a:r>
            <a:endParaRPr lang="fr-FR" sz="1800" dirty="0"/>
          </a:p>
        </p:txBody>
      </p:sp>
      <p:sp>
        <p:nvSpPr>
          <p:cNvPr id="5" name="Rectangle 4"/>
          <p:cNvSpPr/>
          <p:nvPr/>
        </p:nvSpPr>
        <p:spPr>
          <a:xfrm>
            <a:off x="457200" y="5114863"/>
            <a:ext cx="4774064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 err="1" smtClean="0"/>
              <a:t>Other</a:t>
            </a:r>
            <a:r>
              <a:rPr lang="fr-FR" sz="1500" dirty="0" smtClean="0"/>
              <a:t> </a:t>
            </a:r>
            <a:r>
              <a:rPr lang="fr-FR" sz="1500" dirty="0" err="1" smtClean="0"/>
              <a:t>stats</a:t>
            </a:r>
            <a:r>
              <a:rPr lang="fr-FR" sz="1500" dirty="0" smtClean="0"/>
              <a:t>, by </a:t>
            </a:r>
            <a:r>
              <a:rPr lang="fr-FR" sz="1500" dirty="0" err="1" smtClean="0"/>
              <a:t>Addy</a:t>
            </a:r>
            <a:r>
              <a:rPr lang="fr-FR" sz="1500" dirty="0" smtClean="0"/>
              <a:t> </a:t>
            </a:r>
            <a:r>
              <a:rPr lang="fr-FR" sz="1500" dirty="0" err="1" smtClean="0"/>
              <a:t>Osmani</a:t>
            </a:r>
            <a:r>
              <a:rPr lang="fr-FR" sz="1500" dirty="0" smtClean="0"/>
              <a:t> : </a:t>
            </a:r>
            <a:r>
              <a:rPr lang="fr-FR" sz="1500" dirty="0">
                <a:hlinkClick r:id="rId2"/>
              </a:rPr>
              <a:t>http://bit.ly/jscost-wpt</a:t>
            </a:r>
            <a:r>
              <a:rPr lang="fr-FR" sz="1500" dirty="0"/>
              <a:t> </a:t>
            </a:r>
          </a:p>
        </p:txBody>
      </p:sp>
      <p:graphicFrame>
        <p:nvGraphicFramePr>
          <p:cNvPr id="9" name="Tableau 8"/>
          <p:cNvGraphicFramePr>
            <a:graphicFrameLocks noGrp="1"/>
          </p:cNvGraphicFramePr>
          <p:nvPr>
            <p:extLst/>
          </p:nvPr>
        </p:nvGraphicFramePr>
        <p:xfrm>
          <a:off x="578872" y="1745846"/>
          <a:ext cx="5123838" cy="1236132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417076"/>
                <a:gridCol w="1511952"/>
                <a:gridCol w="2194810"/>
              </a:tblGrid>
              <a:tr h="309033">
                <a:tc>
                  <a:txBody>
                    <a:bodyPr/>
                    <a:lstStyle/>
                    <a:p>
                      <a:endParaRPr lang="fr-FR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2018 </a:t>
                      </a:r>
                      <a:r>
                        <a:rPr lang="fr-FR" sz="1500" dirty="0" err="1" smtClean="0"/>
                        <a:t>price</a:t>
                      </a:r>
                      <a:endParaRPr lang="fr-FR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1 Mb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dirty="0" err="1" smtClean="0"/>
                        <a:t>Parsing</a:t>
                      </a:r>
                      <a:r>
                        <a:rPr lang="fr-FR" sz="1500" baseline="0" dirty="0" smtClean="0"/>
                        <a:t> time</a:t>
                      </a:r>
                      <a:endParaRPr lang="fr-FR" sz="1500" dirty="0"/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Motorola</a:t>
                      </a:r>
                      <a:r>
                        <a:rPr lang="fr-FR" sz="1500" baseline="0" dirty="0" smtClean="0"/>
                        <a:t> G4</a:t>
                      </a:r>
                      <a:endParaRPr lang="fr-FR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200 €</a:t>
                      </a:r>
                      <a:endParaRPr lang="fr-FR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b="1" dirty="0" smtClean="0"/>
                        <a:t>1</a:t>
                      </a:r>
                      <a:r>
                        <a:rPr lang="fr-FR" sz="1500" b="1" baseline="0" dirty="0" smtClean="0"/>
                        <a:t> 800 ms</a:t>
                      </a:r>
                      <a:endParaRPr lang="fr-FR" sz="1500" b="1" dirty="0"/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fr-FR" sz="1500" dirty="0" err="1" smtClean="0"/>
                        <a:t>Galaxy</a:t>
                      </a:r>
                      <a:r>
                        <a:rPr lang="fr-FR" sz="1500" dirty="0" smtClean="0"/>
                        <a:t> S7</a:t>
                      </a:r>
                      <a:endParaRPr lang="fr-FR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400 €</a:t>
                      </a:r>
                      <a:endParaRPr lang="fr-FR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1 000 ms</a:t>
                      </a:r>
                      <a:endParaRPr lang="fr-FR" sz="1500" dirty="0"/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iPhone 7</a:t>
                      </a:r>
                      <a:endParaRPr lang="fr-FR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500" dirty="0" smtClean="0"/>
                        <a:t>650 €</a:t>
                      </a:r>
                      <a:endParaRPr lang="fr-FR" sz="1500" dirty="0"/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b="1" dirty="0" smtClean="0"/>
                        <a:t>350 ms</a:t>
                      </a:r>
                      <a:endParaRPr lang="fr-FR" sz="1500" b="1" dirty="0"/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7" name="Flèche courbée vers la gauche 6"/>
          <p:cNvSpPr/>
          <p:nvPr/>
        </p:nvSpPr>
        <p:spPr>
          <a:xfrm flipV="1">
            <a:off x="5783823" y="2015611"/>
            <a:ext cx="599768" cy="887708"/>
          </a:xfrm>
          <a:prstGeom prst="curvedLef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6464704" y="2015611"/>
            <a:ext cx="222209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200" b="1" dirty="0" smtClean="0">
                <a:solidFill>
                  <a:srgbClr val="FF0000"/>
                </a:solidFill>
              </a:rPr>
              <a:t>5 times </a:t>
            </a:r>
            <a:r>
              <a:rPr lang="fr-FR" sz="3200" b="1" dirty="0" err="1" smtClean="0">
                <a:solidFill>
                  <a:srgbClr val="FF0000"/>
                </a:solidFill>
              </a:rPr>
              <a:t>slower</a:t>
            </a:r>
            <a:r>
              <a:rPr lang="fr-FR" sz="3200" b="1" dirty="0" smtClean="0">
                <a:solidFill>
                  <a:srgbClr val="FF0000"/>
                </a:solidFill>
              </a:rPr>
              <a:t> !</a:t>
            </a:r>
            <a:endParaRPr lang="fr-FR" sz="32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84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Know </a:t>
            </a:r>
            <a:r>
              <a:rPr lang="fr-FR" dirty="0" err="1" smtClean="0"/>
              <a:t>your</a:t>
            </a:r>
            <a:r>
              <a:rPr lang="fr-FR" dirty="0" smtClean="0"/>
              <a:t> audience, by </a:t>
            </a:r>
            <a:r>
              <a:rPr lang="fr-FR" dirty="0" err="1" smtClean="0"/>
              <a:t>price</a:t>
            </a:r>
            <a:endParaRPr lang="fr-FR" dirty="0"/>
          </a:p>
        </p:txBody>
      </p:sp>
      <p:pic>
        <p:nvPicPr>
          <p:cNvPr id="7" name="Picture 2" descr="https://lh4.googleusercontent.com/p2UfmtaPODvxIkkgkVX69043y7loKpxDKuOh11OpTDJ3svPVkdS-7GqnbyE5eIVw51OCdpY4Zgv-F86v8gRO8b4KOiPjSZRb06GCljcFPzpPYWnOh9IwvE0H3puWvVDnsRDekPC0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1594" y="1333500"/>
            <a:ext cx="6440811" cy="3771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/>
          <p:cNvSpPr txBox="1"/>
          <p:nvPr/>
        </p:nvSpPr>
        <p:spPr>
          <a:xfrm rot="854073">
            <a:off x="5889296" y="1520748"/>
            <a:ext cx="2800767" cy="323165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1500" smtClean="0"/>
              <a:t>French audience for Carrefour</a:t>
            </a:r>
            <a:endParaRPr lang="fr-FR" sz="1500" dirty="0"/>
          </a:p>
        </p:txBody>
      </p:sp>
      <p:sp>
        <p:nvSpPr>
          <p:cNvPr id="9" name="ZoneTexte 8"/>
          <p:cNvSpPr txBox="1"/>
          <p:nvPr/>
        </p:nvSpPr>
        <p:spPr>
          <a:xfrm>
            <a:off x="6862916" y="2438133"/>
            <a:ext cx="219643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Generic</a:t>
            </a:r>
            <a:r>
              <a:rPr lang="fr-FR" dirty="0" smtClean="0"/>
              <a:t> </a:t>
            </a:r>
            <a:r>
              <a:rPr lang="fr-FR" dirty="0" err="1" smtClean="0"/>
              <a:t>Analytics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« iPhone » </a:t>
            </a:r>
            <a:r>
              <a:rPr lang="fr-FR" dirty="0" err="1" smtClean="0"/>
              <a:t>category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1882877" y="1976468"/>
            <a:ext cx="24304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>
                <a:solidFill>
                  <a:srgbClr val="00B050"/>
                </a:solidFill>
              </a:rPr>
              <a:t>20%</a:t>
            </a:r>
            <a:r>
              <a:rPr lang="fr-FR" dirty="0" smtClean="0"/>
              <a:t> of </a:t>
            </a:r>
            <a:r>
              <a:rPr lang="fr-FR" dirty="0" err="1" smtClean="0"/>
              <a:t>your</a:t>
            </a:r>
            <a:r>
              <a:rPr lang="fr-FR" dirty="0" smtClean="0"/>
              <a:t> audience</a:t>
            </a:r>
            <a:br>
              <a:rPr lang="fr-FR" dirty="0" smtClean="0"/>
            </a:br>
            <a:r>
              <a:rPr lang="fr-FR" dirty="0" smtClean="0"/>
              <a:t>has a </a:t>
            </a:r>
            <a:r>
              <a:rPr lang="fr-FR" b="1" dirty="0" smtClean="0">
                <a:solidFill>
                  <a:srgbClr val="FF0000"/>
                </a:solidFill>
              </a:rPr>
              <a:t>5 time </a:t>
            </a:r>
            <a:r>
              <a:rPr lang="fr-FR" b="1" dirty="0" err="1" smtClean="0">
                <a:solidFill>
                  <a:srgbClr val="FF0000"/>
                </a:solidFill>
              </a:rPr>
              <a:t>slower</a:t>
            </a:r>
            <a:r>
              <a:rPr lang="fr-FR" dirty="0" smtClean="0"/>
              <a:t> </a:t>
            </a:r>
            <a:br>
              <a:rPr lang="fr-FR" dirty="0" smtClean="0"/>
            </a:br>
            <a:r>
              <a:rPr lang="fr-FR" dirty="0" smtClean="0"/>
              <a:t>phone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endParaRPr lang="fr-FR" dirty="0"/>
          </a:p>
        </p:txBody>
      </p:sp>
      <p:sp>
        <p:nvSpPr>
          <p:cNvPr id="11" name="Ellipse 10"/>
          <p:cNvSpPr/>
          <p:nvPr/>
        </p:nvSpPr>
        <p:spPr>
          <a:xfrm>
            <a:off x="2408903" y="3323304"/>
            <a:ext cx="825910" cy="1858296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/>
          </a:p>
        </p:txBody>
      </p:sp>
      <p:cxnSp>
        <p:nvCxnSpPr>
          <p:cNvPr id="12" name="Connecteur droit avec flèche 11"/>
          <p:cNvCxnSpPr>
            <a:endCxn id="11" idx="0"/>
          </p:cNvCxnSpPr>
          <p:nvPr/>
        </p:nvCxnSpPr>
        <p:spPr>
          <a:xfrm flipH="1">
            <a:off x="2821858" y="2899798"/>
            <a:ext cx="9832" cy="423506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5382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Do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r>
              <a:rPr lang="fr-FR" dirty="0" smtClean="0"/>
              <a:t> have a </a:t>
            </a:r>
            <a:r>
              <a:rPr lang="fr-FR" dirty="0" err="1" smtClean="0"/>
              <a:t>problem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Check performance on </a:t>
            </a:r>
            <a:r>
              <a:rPr lang="fr-FR" b="1" dirty="0" smtClean="0"/>
              <a:t>REAL</a:t>
            </a:r>
            <a:r>
              <a:rPr lang="fr-FR" dirty="0" smtClean="0"/>
              <a:t> </a:t>
            </a:r>
            <a:r>
              <a:rPr lang="fr-FR" dirty="0" err="1" smtClean="0"/>
              <a:t>low</a:t>
            </a:r>
            <a:r>
              <a:rPr lang="fr-FR" dirty="0" smtClean="0"/>
              <a:t>-end </a:t>
            </a:r>
            <a:r>
              <a:rPr lang="fr-FR" dirty="0" err="1" smtClean="0"/>
              <a:t>devices</a:t>
            </a:r>
            <a:endParaRPr lang="fr-FR" dirty="0" smtClean="0"/>
          </a:p>
          <a:p>
            <a:pPr lvl="1"/>
            <a:r>
              <a:rPr lang="fr-FR" dirty="0" err="1" smtClean="0"/>
              <a:t>Eg</a:t>
            </a:r>
            <a:r>
              <a:rPr lang="fr-FR" dirty="0" smtClean="0"/>
              <a:t>, for 2019 test on </a:t>
            </a:r>
            <a:r>
              <a:rPr lang="fi-FI" dirty="0"/>
              <a:t>SM-A530F </a:t>
            </a:r>
            <a:r>
              <a:rPr lang="fi-FI" dirty="0" err="1"/>
              <a:t>Galaxy</a:t>
            </a:r>
            <a:r>
              <a:rPr lang="fi-FI" dirty="0"/>
              <a:t> A8 </a:t>
            </a:r>
            <a:r>
              <a:rPr lang="fi-FI" dirty="0" smtClean="0"/>
              <a:t>2018</a:t>
            </a:r>
          </a:p>
          <a:p>
            <a:pPr lvl="1"/>
            <a:r>
              <a:rPr lang="fi-FI" dirty="0" err="1" smtClean="0"/>
              <a:t>Prefer</a:t>
            </a:r>
            <a:r>
              <a:rPr lang="fi-FI" dirty="0" smtClean="0"/>
              <a:t> </a:t>
            </a:r>
            <a:r>
              <a:rPr lang="fi-FI" dirty="0" err="1" smtClean="0"/>
              <a:t>android</a:t>
            </a:r>
            <a:r>
              <a:rPr lang="fi-FI" dirty="0" smtClean="0"/>
              <a:t>, </a:t>
            </a:r>
            <a:r>
              <a:rPr lang="fi-FI" dirty="0" err="1" smtClean="0"/>
              <a:t>use</a:t>
            </a:r>
            <a:r>
              <a:rPr lang="fi-FI" dirty="0" smtClean="0"/>
              <a:t> USB to </a:t>
            </a:r>
            <a:r>
              <a:rPr lang="fi-FI" dirty="0" err="1" smtClean="0"/>
              <a:t>connect</a:t>
            </a:r>
            <a:r>
              <a:rPr lang="fi-FI" dirty="0" smtClean="0"/>
              <a:t> it to </a:t>
            </a:r>
            <a:r>
              <a:rPr lang="fi-FI" dirty="0" err="1" smtClean="0"/>
              <a:t>your</a:t>
            </a:r>
            <a:r>
              <a:rPr lang="fi-FI" dirty="0" smtClean="0"/>
              <a:t> </a:t>
            </a:r>
            <a:r>
              <a:rPr lang="fi-FI" dirty="0" err="1" smtClean="0"/>
              <a:t>profiling</a:t>
            </a:r>
            <a:r>
              <a:rPr lang="fi-FI" dirty="0" smtClean="0"/>
              <a:t> </a:t>
            </a:r>
            <a:r>
              <a:rPr lang="fi-FI" dirty="0" err="1" smtClean="0"/>
              <a:t>dev</a:t>
            </a:r>
            <a:r>
              <a:rPr lang="fi-FI" dirty="0" smtClean="0"/>
              <a:t> </a:t>
            </a:r>
            <a:r>
              <a:rPr lang="fi-FI" dirty="0" err="1" smtClean="0"/>
              <a:t>tool</a:t>
            </a:r>
            <a:endParaRPr lang="fi-FI" dirty="0" smtClean="0"/>
          </a:p>
          <a:p>
            <a:endParaRPr lang="fi-FI" dirty="0" smtClean="0"/>
          </a:p>
          <a:p>
            <a:r>
              <a:rPr lang="fi-FI" dirty="0" smtClean="0"/>
              <a:t>Chrome </a:t>
            </a:r>
            <a:r>
              <a:rPr lang="fi-FI" dirty="0" err="1" smtClean="0"/>
              <a:t>devtools</a:t>
            </a:r>
            <a:r>
              <a:rPr lang="fi-FI" dirty="0" smtClean="0"/>
              <a:t> CPU </a:t>
            </a:r>
            <a:r>
              <a:rPr lang="fi-FI" dirty="0" err="1" smtClean="0"/>
              <a:t>throttling</a:t>
            </a:r>
            <a:r>
              <a:rPr lang="fi-FI" dirty="0" smtClean="0"/>
              <a:t> feature</a:t>
            </a:r>
            <a:br>
              <a:rPr lang="fi-FI" dirty="0" smtClean="0"/>
            </a:br>
            <a:r>
              <a:rPr lang="fi-FI" dirty="0" smtClean="0"/>
              <a:t>is a </a:t>
            </a:r>
            <a:r>
              <a:rPr lang="fi-FI" dirty="0" err="1" smtClean="0"/>
              <a:t>sweet</a:t>
            </a:r>
            <a:r>
              <a:rPr lang="fi-FI" dirty="0" smtClean="0"/>
              <a:t> lie (</a:t>
            </a:r>
            <a:r>
              <a:rPr lang="fi-FI" dirty="0" err="1" smtClean="0"/>
              <a:t>btw</a:t>
            </a:r>
            <a:r>
              <a:rPr lang="fi-FI" dirty="0" smtClean="0"/>
              <a:t>, </a:t>
            </a:r>
            <a:r>
              <a:rPr lang="fi-FI" dirty="0" err="1" smtClean="0"/>
              <a:t>ligthouse</a:t>
            </a:r>
            <a:r>
              <a:rPr lang="fi-FI" dirty="0" smtClean="0"/>
              <a:t> </a:t>
            </a:r>
            <a:r>
              <a:rPr lang="fi-FI" dirty="0" err="1" smtClean="0"/>
              <a:t>uses</a:t>
            </a:r>
            <a:r>
              <a:rPr lang="fi-FI" dirty="0" smtClean="0"/>
              <a:t> it </a:t>
            </a:r>
            <a:r>
              <a:rPr lang="fi-FI" dirty="0" smtClean="0">
                <a:sym typeface="Wingdings"/>
              </a:rPr>
              <a:t>)</a:t>
            </a:r>
            <a:endParaRPr lang="fi-FI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351" y="4018334"/>
            <a:ext cx="1605321" cy="89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87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Axa.com</a:t>
            </a:r>
            <a:r>
              <a:rPr lang="fr-FR" dirty="0" smtClean="0"/>
              <a:t> </a:t>
            </a:r>
            <a:r>
              <a:rPr lang="fr-FR" dirty="0" err="1" smtClean="0"/>
              <a:t>index.js</a:t>
            </a:r>
            <a:endParaRPr lang="fr-FR" dirty="0"/>
          </a:p>
        </p:txBody>
      </p:sp>
      <p:pic>
        <p:nvPicPr>
          <p:cNvPr id="1026" name="Picture 2" descr="PU avant.png"/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9858" y="1359627"/>
            <a:ext cx="4361016" cy="30393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6"/>
          <p:cNvSpPr txBox="1"/>
          <p:nvPr/>
        </p:nvSpPr>
        <p:spPr>
          <a:xfrm>
            <a:off x="922812" y="4572000"/>
            <a:ext cx="367475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500" dirty="0">
                <a:solidFill>
                  <a:srgbClr val="FF0000"/>
                </a:solidFill>
              </a:rPr>
              <a:t>1,17 </a:t>
            </a:r>
            <a:r>
              <a:rPr lang="fr-FR" sz="1500" dirty="0" smtClean="0">
                <a:solidFill>
                  <a:srgbClr val="FF0000"/>
                </a:solidFill>
              </a:rPr>
              <a:t>seconds</a:t>
            </a:r>
            <a:r>
              <a:rPr lang="fr-FR" sz="1500" dirty="0" smtClean="0"/>
              <a:t> to </a:t>
            </a:r>
            <a:r>
              <a:rPr lang="fr-FR" sz="1500" dirty="0" err="1" smtClean="0"/>
              <a:t>run</a:t>
            </a:r>
            <a:r>
              <a:rPr lang="fr-FR" sz="1500" dirty="0" smtClean="0"/>
              <a:t> the </a:t>
            </a:r>
            <a:r>
              <a:rPr lang="fr-FR" sz="1500" dirty="0" err="1" smtClean="0"/>
              <a:t>previous</a:t>
            </a:r>
            <a:r>
              <a:rPr lang="fr-FR" sz="1500" dirty="0" smtClean="0"/>
              <a:t> </a:t>
            </a:r>
            <a:r>
              <a:rPr lang="fr-FR" sz="1500" dirty="0">
                <a:solidFill>
                  <a:srgbClr val="FF0000"/>
                </a:solidFill>
              </a:rPr>
              <a:t>3,8 </a:t>
            </a:r>
            <a:r>
              <a:rPr lang="fr-FR" sz="1500" dirty="0" smtClean="0">
                <a:solidFill>
                  <a:srgbClr val="FF0000"/>
                </a:solidFill>
              </a:rPr>
              <a:t>Mb</a:t>
            </a:r>
            <a:r>
              <a:rPr lang="fr-FR" sz="1500" dirty="0" smtClean="0"/>
              <a:t> </a:t>
            </a:r>
            <a:r>
              <a:rPr lang="fr-FR" sz="1500" dirty="0"/>
              <a:t>/ 1,16 </a:t>
            </a:r>
            <a:r>
              <a:rPr lang="fr-FR" sz="1500" dirty="0" smtClean="0"/>
              <a:t>Mb </a:t>
            </a:r>
            <a:r>
              <a:rPr lang="fr-FR" sz="1500" dirty="0" smtClean="0"/>
              <a:t>bundle, </a:t>
            </a:r>
            <a:r>
              <a:rPr lang="fr-FR" sz="1500" dirty="0"/>
              <a:t/>
            </a:r>
            <a:br>
              <a:rPr lang="fr-FR" sz="1500" dirty="0"/>
            </a:br>
            <a:r>
              <a:rPr lang="fr-FR" sz="1500" dirty="0" smtClean="0"/>
              <a:t>on a Samsung </a:t>
            </a:r>
            <a:r>
              <a:rPr lang="fr-FR" sz="1500" dirty="0" err="1"/>
              <a:t>Galaxy</a:t>
            </a:r>
            <a:r>
              <a:rPr lang="fr-FR" sz="1500" dirty="0"/>
              <a:t> Note </a:t>
            </a:r>
            <a:r>
              <a:rPr lang="fr-FR" sz="1500" dirty="0" smtClean="0"/>
              <a:t>3 (200€)</a:t>
            </a:r>
            <a:endParaRPr lang="fr-FR" sz="1500" dirty="0"/>
          </a:p>
        </p:txBody>
      </p:sp>
      <p:pic>
        <p:nvPicPr>
          <p:cNvPr id="1028" name="Picture 4" descr="PU après.png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2317" y="1378920"/>
            <a:ext cx="4601683" cy="293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ZoneTexte 10"/>
          <p:cNvSpPr txBox="1"/>
          <p:nvPr/>
        </p:nvSpPr>
        <p:spPr>
          <a:xfrm>
            <a:off x="4480874" y="4570351"/>
            <a:ext cx="367475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sk-SK" sz="1500" dirty="0">
                <a:solidFill>
                  <a:srgbClr val="00B050"/>
                </a:solidFill>
              </a:rPr>
              <a:t>200 ms</a:t>
            </a:r>
            <a:r>
              <a:rPr lang="fr-FR" sz="1500" dirty="0"/>
              <a:t> </a:t>
            </a:r>
            <a:r>
              <a:rPr lang="fr-FR" sz="1500" dirty="0" smtClean="0"/>
              <a:t>to </a:t>
            </a:r>
            <a:r>
              <a:rPr lang="fr-FR" sz="1500" dirty="0" err="1" smtClean="0"/>
              <a:t>run</a:t>
            </a:r>
            <a:r>
              <a:rPr lang="fr-FR" sz="1500" dirty="0" smtClean="0"/>
              <a:t> </a:t>
            </a:r>
            <a:r>
              <a:rPr lang="fr-FR" sz="1500" dirty="0"/>
              <a:t>the new </a:t>
            </a:r>
            <a:r>
              <a:rPr lang="fr-FR" sz="1500" dirty="0" err="1" smtClean="0"/>
              <a:t>index.js</a:t>
            </a:r>
            <a:endParaRPr lang="fr-FR" sz="1500" dirty="0" smtClean="0"/>
          </a:p>
          <a:p>
            <a:pPr algn="ctr"/>
            <a:r>
              <a:rPr lang="fr-FR" sz="1500" dirty="0" smtClean="0"/>
              <a:t>(</a:t>
            </a:r>
            <a:r>
              <a:rPr lang="mr-IN" sz="1500" dirty="0" smtClean="0">
                <a:solidFill>
                  <a:srgbClr val="FFC000"/>
                </a:solidFill>
              </a:rPr>
              <a:t>973 </a:t>
            </a:r>
            <a:r>
              <a:rPr lang="mr-IN" sz="1500" dirty="0" err="1" smtClean="0">
                <a:solidFill>
                  <a:srgbClr val="FFC000"/>
                </a:solidFill>
              </a:rPr>
              <a:t>K</a:t>
            </a:r>
            <a:r>
              <a:rPr lang="fr-FR" sz="1500" dirty="0" smtClean="0">
                <a:solidFill>
                  <a:srgbClr val="FFC000"/>
                </a:solidFill>
              </a:rPr>
              <a:t>b</a:t>
            </a:r>
            <a:r>
              <a:rPr lang="mr-IN" sz="1500" dirty="0" smtClean="0"/>
              <a:t> </a:t>
            </a:r>
            <a:r>
              <a:rPr lang="mr-IN" sz="1500" dirty="0"/>
              <a:t>/ 275 </a:t>
            </a:r>
            <a:r>
              <a:rPr lang="mr-IN" sz="1500" dirty="0" err="1" smtClean="0"/>
              <a:t>K</a:t>
            </a:r>
            <a:r>
              <a:rPr lang="fr-FR" sz="1500" dirty="0" smtClean="0"/>
              <a:t>b)</a:t>
            </a:r>
            <a:endParaRPr lang="fr-FR" sz="1500" dirty="0"/>
          </a:p>
        </p:txBody>
      </p:sp>
    </p:spTree>
    <p:extLst>
      <p:ext uri="{BB962C8B-B14F-4D97-AF65-F5344CB8AC3E}">
        <p14:creationId xmlns:p14="http://schemas.microsoft.com/office/powerpoint/2010/main" val="1790207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Alléger ses bundles : aider le </a:t>
            </a:r>
            <a:r>
              <a:rPr lang="fr-FR" dirty="0" err="1" smtClean="0"/>
              <a:t>tree-shaking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Choisir ses imports</a:t>
            </a:r>
          </a:p>
          <a:p>
            <a:pPr lvl="1"/>
            <a:r>
              <a:rPr lang="fr-FR" strike="sngStrik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import d3 </a:t>
            </a:r>
            <a:r>
              <a:rPr lang="fr-FR" strike="sngStrike" dirty="0" err="1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fr-FR" strike="sngStrike" dirty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 'd3'</a:t>
            </a:r>
            <a:r>
              <a:rPr lang="fr-FR" strike="sngStrike" dirty="0">
                <a:latin typeface="Consolas" charset="0"/>
                <a:ea typeface="Consolas" charset="0"/>
                <a:cs typeface="Consolas" charset="0"/>
              </a:rPr>
              <a:t> </a:t>
            </a:r>
            <a:endParaRPr lang="fr-FR" strike="sngStrike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fr-FR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import </a:t>
            </a:r>
            <a:r>
              <a:rPr lang="fr-FR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{</a:t>
            </a:r>
            <a:r>
              <a:rPr lang="fr-FR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scaleLinear</a:t>
            </a:r>
            <a:r>
              <a:rPr lang="fr-FR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} </a:t>
            </a:r>
            <a:r>
              <a:rPr lang="fr-FR" dirty="0" err="1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from</a:t>
            </a:r>
            <a:r>
              <a:rPr lang="fr-FR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 "</a:t>
            </a:r>
            <a:r>
              <a:rPr lang="fr-FR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d3-scale"</a:t>
            </a:r>
            <a:endParaRPr lang="fr-FR" dirty="0" smtClean="0"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fr-FR" dirty="0" smtClean="0"/>
              <a:t>Automatiser : </a:t>
            </a:r>
            <a:r>
              <a:rPr lang="fr-FR" b="1" dirty="0" smtClean="0">
                <a:hlinkClick r:id="rId3"/>
              </a:rPr>
              <a:t>babel-plugin-transform-imports</a:t>
            </a:r>
            <a:endParaRPr lang="fr-FR" b="1" dirty="0" smtClean="0"/>
          </a:p>
          <a:p>
            <a:pPr lvl="1"/>
            <a:r>
              <a:rPr lang="fr-FR" dirty="0" smtClean="0">
                <a:hlinkClick r:id="rId4"/>
              </a:rPr>
              <a:t>VSCode</a:t>
            </a:r>
            <a:r>
              <a:rPr lang="fr-FR" dirty="0" smtClean="0"/>
              <a:t> : plugin « Import </a:t>
            </a:r>
            <a:r>
              <a:rPr lang="fr-FR" dirty="0" err="1" smtClean="0"/>
              <a:t>cost</a:t>
            </a:r>
            <a:r>
              <a:rPr lang="fr-FR" dirty="0" smtClean="0"/>
              <a:t> »</a:t>
            </a:r>
          </a:p>
          <a:p>
            <a:r>
              <a:rPr lang="fr-FR" dirty="0" smtClean="0"/>
              <a:t>Versions éclatées des librairies :</a:t>
            </a:r>
          </a:p>
          <a:p>
            <a:pPr lvl="1"/>
            <a:r>
              <a:rPr lang="fr-FR" dirty="0" err="1" smtClean="0">
                <a:sym typeface="Wingdings"/>
              </a:rPr>
              <a:t>underscoreJS</a:t>
            </a:r>
            <a:r>
              <a:rPr lang="fr-FR" dirty="0" smtClean="0">
                <a:sym typeface="Wingdings"/>
              </a:rPr>
              <a:t> / </a:t>
            </a:r>
            <a:r>
              <a:rPr lang="fr-FR" dirty="0" err="1" smtClean="0">
                <a:sym typeface="Wingdings"/>
              </a:rPr>
              <a:t>lodash</a:t>
            </a:r>
            <a:r>
              <a:rPr lang="fr-FR" dirty="0" smtClean="0">
                <a:sym typeface="Wingdings"/>
              </a:rPr>
              <a:t>  </a:t>
            </a:r>
            <a:r>
              <a:rPr lang="fr-FR" dirty="0" smtClean="0">
                <a:sym typeface="Wingdings"/>
                <a:hlinkClick r:id="rId5"/>
              </a:rPr>
              <a:t>lodash-es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d3JS (V5) : packages séparés (</a:t>
            </a:r>
            <a:r>
              <a:rPr lang="fr-FR" dirty="0" smtClean="0"/>
              <a:t>d3-selection, d3-scale …)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>
                <a:hlinkClick r:id="rId6"/>
              </a:rPr>
              <a:t>asyncJS</a:t>
            </a:r>
            <a:r>
              <a:rPr lang="fr-FR" dirty="0"/>
              <a:t> </a:t>
            </a:r>
            <a:r>
              <a:rPr lang="fr-FR" dirty="0">
                <a:sym typeface="Wingdings"/>
              </a:rPr>
              <a:t> </a:t>
            </a:r>
            <a:r>
              <a:rPr lang="fr-FR" dirty="0" smtClean="0">
                <a:sym typeface="Wingdings"/>
                <a:hlinkClick r:id="rId7"/>
              </a:rPr>
              <a:t>async-es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err="1" smtClean="0">
                <a:sym typeface="Wingdings"/>
              </a:rPr>
              <a:t>Gsap</a:t>
            </a:r>
            <a:r>
              <a:rPr lang="fr-FR" dirty="0" smtClean="0">
                <a:sym typeface="Wingdings"/>
              </a:rPr>
              <a:t> : versions *Lite, à aller chercher dans des fichiers séparés</a:t>
            </a:r>
          </a:p>
          <a:p>
            <a:pPr lvl="2"/>
            <a:r>
              <a:rPr lang="fr-FR" strike="sngStrike" dirty="0">
                <a:solidFill>
                  <a:srgbClr val="FF0000"/>
                </a:solidFill>
              </a:rPr>
              <a:t>import { </a:t>
            </a:r>
            <a:r>
              <a:rPr lang="fr-FR" strike="sngStrike" dirty="0" err="1">
                <a:solidFill>
                  <a:srgbClr val="FF0000"/>
                </a:solidFill>
              </a:rPr>
              <a:t>TweenMax</a:t>
            </a:r>
            <a:r>
              <a:rPr lang="fr-FR" strike="sngStrike" dirty="0">
                <a:solidFill>
                  <a:srgbClr val="FF0000"/>
                </a:solidFill>
              </a:rPr>
              <a:t> } </a:t>
            </a:r>
            <a:r>
              <a:rPr lang="fr-FR" strike="sngStrike" dirty="0" err="1">
                <a:solidFill>
                  <a:srgbClr val="FF0000"/>
                </a:solidFill>
              </a:rPr>
              <a:t>from</a:t>
            </a:r>
            <a:r>
              <a:rPr lang="fr-FR" strike="sngStrike" dirty="0">
                <a:solidFill>
                  <a:srgbClr val="FF0000"/>
                </a:solidFill>
              </a:rPr>
              <a:t> </a:t>
            </a:r>
            <a:r>
              <a:rPr lang="fr-FR" strike="sngStrike" dirty="0" smtClean="0">
                <a:solidFill>
                  <a:srgbClr val="FF0000"/>
                </a:solidFill>
              </a:rPr>
              <a:t>'</a:t>
            </a:r>
            <a:r>
              <a:rPr lang="fr-FR" strike="sngStrike" dirty="0" err="1" smtClean="0">
                <a:solidFill>
                  <a:srgbClr val="FF0000"/>
                </a:solidFill>
              </a:rPr>
              <a:t>gsap</a:t>
            </a:r>
            <a:r>
              <a:rPr lang="fr-FR" strike="sngStrike" dirty="0" smtClean="0">
                <a:solidFill>
                  <a:srgbClr val="FF0000"/>
                </a:solidFill>
              </a:rPr>
              <a:t>’</a:t>
            </a:r>
          </a:p>
          <a:p>
            <a:pPr lvl="2"/>
            <a:r>
              <a:rPr lang="fr-FR" dirty="0">
                <a:solidFill>
                  <a:srgbClr val="00B050"/>
                </a:solidFill>
              </a:rPr>
              <a:t>import { </a:t>
            </a:r>
            <a:r>
              <a:rPr lang="fr-FR" dirty="0" err="1">
                <a:solidFill>
                  <a:srgbClr val="00B050"/>
                </a:solidFill>
              </a:rPr>
              <a:t>TweenLite</a:t>
            </a:r>
            <a:r>
              <a:rPr lang="fr-FR" dirty="0">
                <a:solidFill>
                  <a:srgbClr val="00B050"/>
                </a:solidFill>
              </a:rPr>
              <a:t> } </a:t>
            </a:r>
            <a:r>
              <a:rPr lang="fr-FR" dirty="0" err="1">
                <a:solidFill>
                  <a:srgbClr val="00B050"/>
                </a:solidFill>
              </a:rPr>
              <a:t>from</a:t>
            </a:r>
            <a:r>
              <a:rPr lang="fr-FR" dirty="0">
                <a:solidFill>
                  <a:srgbClr val="00B050"/>
                </a:solidFill>
              </a:rPr>
              <a:t> '</a:t>
            </a:r>
            <a:r>
              <a:rPr lang="fr-FR" dirty="0" err="1">
                <a:solidFill>
                  <a:srgbClr val="00B050"/>
                </a:solidFill>
              </a:rPr>
              <a:t>gsap</a:t>
            </a:r>
            <a:r>
              <a:rPr lang="fr-FR" dirty="0">
                <a:solidFill>
                  <a:srgbClr val="00B050"/>
                </a:solidFill>
              </a:rPr>
              <a:t>/all'</a:t>
            </a:r>
            <a:endParaRPr lang="fr-FR" dirty="0" smtClean="0">
              <a:solidFill>
                <a:srgbClr val="00B050"/>
              </a:solidFill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…</a:t>
            </a:r>
          </a:p>
          <a:p>
            <a:pPr lvl="1"/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140987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Alléger ses bundles : optimiser certaines </a:t>
            </a:r>
            <a:r>
              <a:rPr lang="fr-FR" dirty="0" err="1" smtClean="0"/>
              <a:t>libs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fr-FR" dirty="0" smtClean="0">
                <a:sym typeface="Wingdings"/>
                <a:hlinkClick r:id="rId3"/>
              </a:rPr>
              <a:t>momentJS</a:t>
            </a:r>
            <a:r>
              <a:rPr lang="fr-FR" dirty="0" smtClean="0">
                <a:sym typeface="Wingdings"/>
              </a:rPr>
              <a:t>  </a:t>
            </a:r>
          </a:p>
          <a:p>
            <a:pPr lvl="1"/>
            <a:r>
              <a:rPr lang="fr-FR" dirty="0" smtClean="0">
                <a:sym typeface="Wingdings"/>
              </a:rPr>
              <a:t>Suppression des locales embarquées (</a:t>
            </a:r>
            <a:r>
              <a:rPr lang="fr-FR" dirty="0" smtClean="0">
                <a:sym typeface="Wingdings"/>
                <a:hlinkClick r:id="rId4"/>
              </a:rPr>
              <a:t>plugin webpack</a:t>
            </a:r>
            <a:r>
              <a:rPr lang="fr-FR" dirty="0" smtClean="0">
                <a:sym typeface="Wingdings"/>
              </a:rPr>
              <a:t>)</a:t>
            </a:r>
          </a:p>
          <a:p>
            <a:pPr lvl="1"/>
            <a:r>
              <a:rPr lang="fr-FR" dirty="0" smtClean="0">
                <a:sym typeface="Wingdings"/>
              </a:rPr>
              <a:t>Remplacement par </a:t>
            </a:r>
            <a:r>
              <a:rPr lang="fr-FR" dirty="0" smtClean="0">
                <a:sym typeface="Wingdings"/>
                <a:hlinkClick r:id="rId5"/>
              </a:rPr>
              <a:t>Luxon</a:t>
            </a:r>
            <a:r>
              <a:rPr lang="fr-FR" dirty="0" smtClean="0">
                <a:sym typeface="Wingdings"/>
              </a:rPr>
              <a:t> ou </a:t>
            </a:r>
            <a:r>
              <a:rPr lang="fr-FR" dirty="0" smtClean="0">
                <a:sym typeface="Wingdings"/>
                <a:hlinkClick r:id="rId6"/>
              </a:rPr>
              <a:t>date-fns</a:t>
            </a:r>
            <a:endParaRPr lang="fr-FR" dirty="0" smtClean="0">
              <a:sym typeface="Wingdings"/>
            </a:endParaRPr>
          </a:p>
          <a:p>
            <a:r>
              <a:rPr lang="fr-FR" dirty="0" smtClean="0">
                <a:sym typeface="Wingdings"/>
              </a:rPr>
              <a:t>moment-</a:t>
            </a:r>
            <a:r>
              <a:rPr lang="fr-FR" dirty="0" err="1" smtClean="0">
                <a:sym typeface="Wingdings"/>
              </a:rPr>
              <a:t>timezone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smtClean="0">
                <a:sym typeface="Wingdings"/>
                <a:hlinkClick r:id="rId7"/>
              </a:rPr>
              <a:t>Hack</a:t>
            </a:r>
            <a:r>
              <a:rPr lang="fr-FR" dirty="0" smtClean="0">
                <a:sym typeface="Wingdings"/>
              </a:rPr>
              <a:t> pour réduire le nombre de </a:t>
            </a:r>
            <a:r>
              <a:rPr lang="fr-FR" dirty="0" err="1" smtClean="0">
                <a:sym typeface="Wingdings"/>
              </a:rPr>
              <a:t>timezones</a:t>
            </a:r>
            <a:endParaRPr lang="fr-FR" dirty="0" smtClean="0"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Après IE : utiliser l’API du navigateur</a:t>
            </a:r>
          </a:p>
          <a:p>
            <a:r>
              <a:rPr lang="fr-FR" dirty="0" err="1" smtClean="0">
                <a:sym typeface="Wingdings"/>
              </a:rPr>
              <a:t>React</a:t>
            </a:r>
            <a:r>
              <a:rPr lang="fr-FR" dirty="0" smtClean="0">
                <a:sym typeface="Wingdings"/>
              </a:rPr>
              <a:t>  </a:t>
            </a:r>
            <a:r>
              <a:rPr lang="fr-FR" dirty="0" smtClean="0">
                <a:sym typeface="Wingdings"/>
                <a:hlinkClick r:id="rId8"/>
              </a:rPr>
              <a:t>Preact</a:t>
            </a:r>
            <a:r>
              <a:rPr lang="fr-FR" dirty="0" smtClean="0">
                <a:sym typeface="Wingdings"/>
              </a:rPr>
              <a:t>, </a:t>
            </a:r>
            <a:r>
              <a:rPr lang="fr-FR" dirty="0" smtClean="0">
                <a:sym typeface="Wingdings"/>
                <a:hlinkClick r:id="rId9"/>
              </a:rPr>
              <a:t>Inferno</a:t>
            </a:r>
            <a:r>
              <a:rPr lang="fr-FR" dirty="0" smtClean="0">
                <a:sym typeface="Wingdings"/>
              </a:rPr>
              <a:t>, </a:t>
            </a:r>
            <a:r>
              <a:rPr lang="fr-FR" dirty="0" smtClean="0">
                <a:sym typeface="Wingdings"/>
                <a:hlinkClick r:id="rId10"/>
              </a:rPr>
              <a:t>Nerv</a:t>
            </a:r>
            <a:r>
              <a:rPr lang="fr-FR" dirty="0" smtClean="0">
                <a:sym typeface="Wingdings"/>
              </a:rPr>
              <a:t> …</a:t>
            </a:r>
          </a:p>
          <a:p>
            <a:r>
              <a:rPr lang="fr-FR" dirty="0" smtClean="0">
                <a:sym typeface="Wingdings"/>
              </a:rPr>
              <a:t>jQuery  version slim (</a:t>
            </a:r>
            <a:r>
              <a:rPr lang="fr-FR" dirty="0">
                <a:latin typeface="Lucida Console" charset="0"/>
                <a:ea typeface="Lucida Console" charset="0"/>
                <a:cs typeface="Lucida Console" charset="0"/>
              </a:rPr>
              <a:t>import $ </a:t>
            </a:r>
            <a:r>
              <a:rPr lang="fr-FR" dirty="0" err="1">
                <a:latin typeface="Lucida Console" charset="0"/>
                <a:ea typeface="Lucida Console" charset="0"/>
                <a:cs typeface="Lucida Console" charset="0"/>
              </a:rPr>
              <a:t>from</a:t>
            </a:r>
            <a:r>
              <a:rPr lang="fr-FR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dirty="0" smtClean="0"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fr-FR" dirty="0" err="1" smtClean="0">
                <a:latin typeface="Lucida Console" charset="0"/>
                <a:ea typeface="Lucida Console" charset="0"/>
                <a:cs typeface="Lucida Console" charset="0"/>
              </a:rPr>
              <a:t>jquery</a:t>
            </a:r>
            <a:r>
              <a:rPr lang="fr-FR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fr-FR" dirty="0" err="1" smtClean="0">
                <a:latin typeface="Lucida Console" charset="0"/>
                <a:ea typeface="Lucida Console" charset="0"/>
                <a:cs typeface="Lucida Console" charset="0"/>
              </a:rPr>
              <a:t>dist</a:t>
            </a:r>
            <a:r>
              <a:rPr lang="fr-FR" dirty="0" smtClean="0">
                <a:latin typeface="Lucida Console" charset="0"/>
                <a:ea typeface="Lucida Console" charset="0"/>
                <a:cs typeface="Lucida Console" charset="0"/>
              </a:rPr>
              <a:t>/</a:t>
            </a:r>
            <a:r>
              <a:rPr lang="fr-FR" dirty="0" err="1" smtClean="0">
                <a:latin typeface="Lucida Console" charset="0"/>
                <a:ea typeface="Lucida Console" charset="0"/>
                <a:cs typeface="Lucida Console" charset="0"/>
              </a:rPr>
              <a:t>jquery.slim</a:t>
            </a:r>
            <a:r>
              <a:rPr lang="fr-FR" dirty="0" smtClean="0">
                <a:latin typeface="Lucida Console" charset="0"/>
                <a:ea typeface="Lucida Console" charset="0"/>
                <a:cs typeface="Lucida Console" charset="0"/>
              </a:rPr>
              <a:t>'</a:t>
            </a:r>
            <a:r>
              <a:rPr lang="fr-FR" dirty="0" smtClean="0"/>
              <a:t>)</a:t>
            </a:r>
          </a:p>
          <a:p>
            <a:r>
              <a:rPr lang="fr-FR" dirty="0" smtClean="0">
                <a:sym typeface="Wingdings"/>
                <a:hlinkClick r:id="rId11"/>
              </a:rPr>
              <a:t>request</a:t>
            </a:r>
            <a:r>
              <a:rPr lang="fr-FR" dirty="0" smtClean="0">
                <a:sym typeface="Wingdings"/>
              </a:rPr>
              <a:t>  </a:t>
            </a:r>
            <a:r>
              <a:rPr lang="fr-FR" dirty="0">
                <a:sym typeface="Wingdings"/>
              </a:rPr>
              <a:t>préférer </a:t>
            </a:r>
            <a:r>
              <a:rPr lang="fr-FR" dirty="0" err="1">
                <a:sym typeface="Wingdings"/>
              </a:rPr>
              <a:t>whatwg-fetch</a:t>
            </a:r>
            <a:r>
              <a:rPr lang="fr-FR" dirty="0">
                <a:sym typeface="Wingdings"/>
              </a:rPr>
              <a:t> </a:t>
            </a:r>
            <a:r>
              <a:rPr lang="fr-FR" dirty="0" smtClean="0">
                <a:sym typeface="Wingdings"/>
              </a:rPr>
              <a:t>ou </a:t>
            </a:r>
            <a:r>
              <a:rPr lang="fr-FR" dirty="0" err="1" smtClean="0">
                <a:sym typeface="Wingdings"/>
              </a:rPr>
              <a:t>Axios</a:t>
            </a:r>
            <a:r>
              <a:rPr lang="fr-FR" dirty="0" smtClean="0">
                <a:sym typeface="Wingdings"/>
              </a:rPr>
              <a:t>, avec des dépendances moins lourdes</a:t>
            </a:r>
          </a:p>
          <a:p>
            <a:r>
              <a:rPr lang="fr-FR" dirty="0" err="1" smtClean="0">
                <a:sym typeface="Wingdings"/>
              </a:rPr>
              <a:t>Bluebird</a:t>
            </a:r>
            <a:r>
              <a:rPr lang="fr-FR" dirty="0" smtClean="0">
                <a:sym typeface="Wingdings"/>
              </a:rPr>
              <a:t>  Promise native ou en </a:t>
            </a:r>
            <a:r>
              <a:rPr lang="fr-FR" dirty="0" err="1" smtClean="0">
                <a:sym typeface="Wingdings"/>
              </a:rPr>
              <a:t>polyfill</a:t>
            </a:r>
            <a:endParaRPr lang="fr-FR" dirty="0" smtClean="0">
              <a:sym typeface="Wingdings"/>
            </a:endParaRPr>
          </a:p>
          <a:p>
            <a:r>
              <a:rPr lang="fr-FR" dirty="0" err="1" smtClean="0">
                <a:sym typeface="Wingdings"/>
              </a:rPr>
              <a:t>Ramda</a:t>
            </a:r>
            <a:r>
              <a:rPr lang="fr-FR" dirty="0" smtClean="0">
                <a:sym typeface="Wingdings"/>
              </a:rPr>
              <a:t>  </a:t>
            </a:r>
            <a:r>
              <a:rPr lang="fr-FR" dirty="0" smtClean="0">
                <a:sym typeface="Wingdings"/>
                <a:hlinkClick r:id="rId12"/>
              </a:rPr>
              <a:t>plugin babel</a:t>
            </a:r>
            <a:endParaRPr lang="fr-FR" dirty="0" smtClean="0">
              <a:sym typeface="Wingdings"/>
            </a:endParaRPr>
          </a:p>
          <a:p>
            <a:r>
              <a:rPr lang="fr-FR" dirty="0" err="1" smtClean="0">
                <a:sym typeface="Wingdings"/>
              </a:rPr>
              <a:t>Validator</a:t>
            </a:r>
            <a:r>
              <a:rPr lang="fr-FR" dirty="0" smtClean="0">
                <a:sym typeface="Wingdings"/>
              </a:rPr>
              <a:t>, </a:t>
            </a:r>
            <a:r>
              <a:rPr lang="fr-FR" dirty="0" err="1" smtClean="0"/>
              <a:t>react</a:t>
            </a:r>
            <a:r>
              <a:rPr lang="fr-FR" dirty="0" smtClean="0"/>
              <a:t>-motion</a:t>
            </a:r>
            <a:r>
              <a:rPr lang="fr-FR" dirty="0" smtClean="0">
                <a:sym typeface="Wingdings"/>
              </a:rPr>
              <a:t> :</a:t>
            </a:r>
          </a:p>
          <a:p>
            <a:pPr lvl="1"/>
            <a:r>
              <a:rPr lang="fr-FR" dirty="0" smtClean="0">
                <a:sym typeface="Wingdings"/>
              </a:rPr>
              <a:t>Préparer le </a:t>
            </a:r>
            <a:r>
              <a:rPr lang="fr-FR" dirty="0" err="1" smtClean="0">
                <a:sym typeface="Wingdings"/>
              </a:rPr>
              <a:t>tree-shaking</a:t>
            </a:r>
            <a:r>
              <a:rPr lang="fr-FR" dirty="0" smtClean="0">
                <a:sym typeface="Wingdings"/>
              </a:rPr>
              <a:t> ne suffit pas : </a:t>
            </a:r>
            <a:r>
              <a:rPr lang="fr-FR" dirty="0" smtClean="0">
                <a:latin typeface="Lucida Console" charset="0"/>
                <a:ea typeface="Lucida Console" charset="0"/>
                <a:cs typeface="Lucida Console" charset="0"/>
                <a:sym typeface="Wingdings"/>
              </a:rPr>
              <a:t>import </a:t>
            </a:r>
            <a:r>
              <a:rPr lang="fr-FR" dirty="0">
                <a:latin typeface="Lucida Console" charset="0"/>
                <a:ea typeface="Lucida Console" charset="0"/>
                <a:cs typeface="Lucida Console" charset="0"/>
                <a:sym typeface="Wingdings"/>
              </a:rPr>
              <a:t>{ </a:t>
            </a:r>
            <a:r>
              <a:rPr lang="fr-FR" dirty="0" err="1">
                <a:latin typeface="Lucida Console" charset="0"/>
                <a:ea typeface="Lucida Console" charset="0"/>
                <a:cs typeface="Lucida Console" charset="0"/>
                <a:sym typeface="Wingdings"/>
              </a:rPr>
              <a:t>isEmail</a:t>
            </a:r>
            <a:r>
              <a:rPr lang="fr-FR" dirty="0">
                <a:latin typeface="Lucida Console" charset="0"/>
                <a:ea typeface="Lucida Console" charset="0"/>
                <a:cs typeface="Lucida Console" charset="0"/>
                <a:sym typeface="Wingdings"/>
              </a:rPr>
              <a:t> } </a:t>
            </a:r>
            <a:r>
              <a:rPr lang="fr-FR" dirty="0" err="1">
                <a:latin typeface="Lucida Console" charset="0"/>
                <a:ea typeface="Lucida Console" charset="0"/>
                <a:cs typeface="Lucida Console" charset="0"/>
                <a:sym typeface="Wingdings"/>
              </a:rPr>
              <a:t>from</a:t>
            </a:r>
            <a:r>
              <a:rPr lang="fr-FR" dirty="0">
                <a:latin typeface="Lucida Console" charset="0"/>
                <a:ea typeface="Lucida Console" charset="0"/>
                <a:cs typeface="Lucida Console" charset="0"/>
                <a:sym typeface="Wingdings"/>
              </a:rPr>
              <a:t> </a:t>
            </a:r>
            <a:r>
              <a:rPr lang="fr-FR" dirty="0" smtClean="0">
                <a:latin typeface="Lucida Console" charset="0"/>
                <a:ea typeface="Lucida Console" charset="0"/>
                <a:cs typeface="Lucida Console" charset="0"/>
                <a:sym typeface="Wingdings"/>
              </a:rPr>
              <a:t>'</a:t>
            </a:r>
            <a:r>
              <a:rPr lang="fr-FR" dirty="0" err="1" smtClean="0">
                <a:latin typeface="Lucida Console" charset="0"/>
                <a:ea typeface="Lucida Console" charset="0"/>
                <a:cs typeface="Lucida Console" charset="0"/>
                <a:sym typeface="Wingdings"/>
              </a:rPr>
              <a:t>validator</a:t>
            </a:r>
            <a:r>
              <a:rPr lang="fr-FR" dirty="0">
                <a:latin typeface="Lucida Console" charset="0"/>
                <a:ea typeface="Lucida Console" charset="0"/>
                <a:cs typeface="Lucida Console" charset="0"/>
                <a:sym typeface="Wingdings"/>
              </a:rPr>
              <a:t>'</a:t>
            </a:r>
            <a:endParaRPr lang="fr-FR" dirty="0" smtClean="0">
              <a:latin typeface="Lucida Console" charset="0"/>
              <a:ea typeface="Lucida Console" charset="0"/>
              <a:cs typeface="Lucida Console" charset="0"/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Configurer le </a:t>
            </a:r>
            <a:r>
              <a:rPr lang="fr-FR" dirty="0" err="1" smtClean="0">
                <a:sym typeface="Wingdings"/>
              </a:rPr>
              <a:t>tree-shaking</a:t>
            </a:r>
            <a:r>
              <a:rPr lang="fr-FR" dirty="0" smtClean="0">
                <a:sym typeface="Wingdings"/>
              </a:rPr>
              <a:t> avec </a:t>
            </a:r>
            <a:r>
              <a:rPr lang="fr-FR" b="1" dirty="0" smtClean="0">
                <a:hlinkClick r:id="rId13"/>
              </a:rPr>
              <a:t>babel-plugin-transform-imports</a:t>
            </a:r>
            <a:endParaRPr lang="fr-FR" b="1" dirty="0" smtClean="0"/>
          </a:p>
          <a:p>
            <a:r>
              <a:rPr lang="fr-FR" b="1" dirty="0">
                <a:sym typeface="Wingdings"/>
              </a:rPr>
              <a:t>…</a:t>
            </a:r>
            <a:endParaRPr lang="fr-FR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5639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Divide</a:t>
            </a:r>
            <a:r>
              <a:rPr lang="fr-FR" dirty="0" smtClean="0"/>
              <a:t> and </a:t>
            </a:r>
            <a:r>
              <a:rPr lang="fr-FR" dirty="0" err="1" smtClean="0"/>
              <a:t>rule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/>
              <a:t>Faire un bundle par fonctionnalité / page</a:t>
            </a:r>
          </a:p>
          <a:p>
            <a:pPr lvl="1"/>
            <a:r>
              <a:rPr lang="fr-FR" dirty="0"/>
              <a:t>Réservé aux sites avec beaucoup de code métier</a:t>
            </a:r>
          </a:p>
          <a:p>
            <a:pPr lvl="1"/>
            <a:r>
              <a:rPr lang="fr-FR" dirty="0"/>
              <a:t>Avec HTTP/2 </a:t>
            </a:r>
            <a:r>
              <a:rPr lang="fr-FR" dirty="0" smtClean="0"/>
              <a:t>+ ES 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  <a:hlinkClick r:id="rId3"/>
              </a:rPr>
              <a:t>import()</a:t>
            </a:r>
            <a:r>
              <a:rPr lang="fr-FR" dirty="0" smtClean="0"/>
              <a:t> + </a:t>
            </a:r>
            <a:r>
              <a:rPr lang="fr-FR" dirty="0" smtClean="0">
                <a:hlinkClick r:id="rId4"/>
              </a:rPr>
              <a:t>plugin </a:t>
            </a:r>
            <a:r>
              <a:rPr lang="fr-FR" dirty="0" err="1" smtClean="0">
                <a:hlinkClick r:id="rId4"/>
              </a:rPr>
              <a:t>babel</a:t>
            </a:r>
            <a:r>
              <a:rPr lang="fr-FR" dirty="0" smtClean="0"/>
              <a:t> +  </a:t>
            </a:r>
            <a:r>
              <a:rPr lang="fr-FR" dirty="0" err="1" smtClean="0"/>
              <a:t>Webpack</a:t>
            </a:r>
            <a:r>
              <a:rPr lang="fr-FR" dirty="0" smtClean="0"/>
              <a:t> </a:t>
            </a:r>
            <a:r>
              <a:rPr lang="fr-FR" dirty="0" smtClean="0">
                <a:hlinkClick r:id="rId5"/>
              </a:rPr>
              <a:t>chunk</a:t>
            </a:r>
            <a:r>
              <a:rPr lang="fr-FR" dirty="0" smtClean="0"/>
              <a:t> + , </a:t>
            </a:r>
            <a:r>
              <a:rPr lang="fr-FR" b="1" dirty="0" smtClean="0">
                <a:solidFill>
                  <a:srgbClr val="00B050"/>
                </a:solidFill>
              </a:rPr>
              <a:t>un </a:t>
            </a:r>
            <a:r>
              <a:rPr lang="fr-FR" b="1" dirty="0">
                <a:solidFill>
                  <a:srgbClr val="00B050"/>
                </a:solidFill>
              </a:rPr>
              <a:t>mini-bundle par module devient </a:t>
            </a:r>
            <a:r>
              <a:rPr lang="fr-FR" b="1" dirty="0" smtClean="0">
                <a:solidFill>
                  <a:srgbClr val="00B050"/>
                </a:solidFill>
              </a:rPr>
              <a:t>réaliste et efficace</a:t>
            </a:r>
            <a:endParaRPr lang="fr-FR" b="1" dirty="0">
              <a:solidFill>
                <a:srgbClr val="00B050"/>
              </a:solidFill>
            </a:endParaRPr>
          </a:p>
          <a:p>
            <a:r>
              <a:rPr lang="fr-FR" dirty="0" smtClean="0"/>
              <a:t>Dans certaines </a:t>
            </a:r>
            <a:r>
              <a:rPr lang="fr-FR" dirty="0"/>
              <a:t>librairies comme </a:t>
            </a:r>
            <a:r>
              <a:rPr lang="fr-FR" dirty="0" err="1"/>
              <a:t>React</a:t>
            </a:r>
            <a:r>
              <a:rPr lang="fr-FR" dirty="0"/>
              <a:t> </a:t>
            </a:r>
            <a:r>
              <a:rPr lang="fr-FR" dirty="0" smtClean="0"/>
              <a:t>il y a des </a:t>
            </a:r>
            <a:r>
              <a:rPr lang="fr-FR" dirty="0" err="1" smtClean="0"/>
              <a:t>fonctionalités</a:t>
            </a:r>
            <a:r>
              <a:rPr lang="fr-FR" dirty="0" smtClean="0"/>
              <a:t> ou plugins dédiés au split par composant ou par route (</a:t>
            </a:r>
            <a:r>
              <a:rPr lang="fr-FR" dirty="0" smtClean="0">
                <a:hlinkClick r:id="rId6"/>
              </a:rPr>
              <a:t>Lazy + Suspense</a:t>
            </a:r>
            <a:r>
              <a:rPr lang="fr-FR" dirty="0" smtClean="0"/>
              <a:t>, </a:t>
            </a:r>
            <a:r>
              <a:rPr lang="fr-FR" dirty="0" smtClean="0">
                <a:hlinkClick r:id="rId7"/>
              </a:rPr>
              <a:t>React-loadable</a:t>
            </a:r>
            <a:r>
              <a:rPr lang="fr-FR" dirty="0" smtClean="0"/>
              <a:t>)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5198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bundle </a:t>
            </a:r>
            <a:r>
              <a:rPr lang="fr-FR" dirty="0" err="1" smtClean="0"/>
              <a:t>spliting</a:t>
            </a:r>
            <a:r>
              <a:rPr lang="fr-FR" dirty="0" smtClean="0"/>
              <a:t> looks </a:t>
            </a:r>
            <a:r>
              <a:rPr lang="fr-FR" dirty="0" err="1" smtClean="0"/>
              <a:t>like</a:t>
            </a:r>
            <a:endParaRPr lang="fr-FR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t="5629"/>
          <a:stretch/>
        </p:blipFill>
        <p:spPr>
          <a:xfrm>
            <a:off x="155060" y="1048871"/>
            <a:ext cx="4353440" cy="2567743"/>
          </a:xfrm>
          <a:prstGeom prst="rect">
            <a:avLst/>
          </a:prstGeom>
        </p:spPr>
      </p:pic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 rotWithShape="1">
          <a:blip r:embed="rId3"/>
          <a:srcRect t="5629"/>
          <a:stretch/>
        </p:blipFill>
        <p:spPr>
          <a:xfrm>
            <a:off x="4635500" y="1048871"/>
            <a:ext cx="4353440" cy="2567743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546628" y="3837474"/>
            <a:ext cx="4177747" cy="12464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500" dirty="0" smtClean="0">
                <a:latin typeface="Open Sans Regular" charset="0"/>
              </a:rPr>
              <a:t>Pages </a:t>
            </a:r>
            <a:r>
              <a:rPr lang="fr-FR" sz="1500" dirty="0" err="1" smtClean="0">
                <a:latin typeface="Open Sans Regular" charset="0"/>
              </a:rPr>
              <a:t>load</a:t>
            </a:r>
            <a:r>
              <a:rPr lang="fr-FR" sz="1500" dirty="0" smtClean="0">
                <a:latin typeface="Open Sans Regular" charset="0"/>
              </a:rPr>
              <a:t> </a:t>
            </a:r>
            <a:r>
              <a:rPr lang="fr-FR" sz="1500" dirty="0" err="1" smtClean="0">
                <a:solidFill>
                  <a:srgbClr val="FF0000"/>
                </a:solidFill>
                <a:latin typeface="Open Sans Regular" charset="0"/>
              </a:rPr>
              <a:t>between</a:t>
            </a:r>
            <a:r>
              <a:rPr lang="fr-FR" sz="1500" dirty="0" smtClean="0">
                <a:solidFill>
                  <a:srgbClr val="FF0000"/>
                </a:solidFill>
                <a:latin typeface="Open Sans Regular" charset="0"/>
              </a:rPr>
              <a:t> 2 to </a:t>
            </a:r>
            <a:r>
              <a:rPr lang="fr-FR" sz="1500" dirty="0">
                <a:solidFill>
                  <a:srgbClr val="FF0000"/>
                </a:solidFill>
                <a:latin typeface="Open Sans Regular" charset="0"/>
              </a:rPr>
              <a:t>4 </a:t>
            </a:r>
            <a:r>
              <a:rPr lang="fr-FR" sz="1500" dirty="0" smtClean="0">
                <a:solidFill>
                  <a:srgbClr val="FF0000"/>
                </a:solidFill>
                <a:latin typeface="Open Sans Regular" charset="0"/>
              </a:rPr>
              <a:t>times more files </a:t>
            </a:r>
            <a:r>
              <a:rPr lang="fr-FR" sz="1500" dirty="0" smtClean="0">
                <a:latin typeface="Open Sans Regular" charset="0"/>
              </a:rPr>
              <a:t> </a:t>
            </a:r>
            <a:r>
              <a:rPr lang="fr-FR" sz="1500" dirty="0">
                <a:latin typeface="Open Sans Regular" charset="0"/>
              </a:rPr>
              <a:t/>
            </a:r>
            <a:br>
              <a:rPr lang="fr-FR" sz="1500" dirty="0">
                <a:latin typeface="Open Sans Regular" charset="0"/>
              </a:rPr>
            </a:br>
            <a:r>
              <a:rPr lang="fr-FR" sz="1500" dirty="0" smtClean="0">
                <a:latin typeface="Open Sans Regular" charset="0"/>
              </a:rPr>
              <a:t>and </a:t>
            </a:r>
            <a:r>
              <a:rPr lang="fr-FR" sz="1500" dirty="0" smtClean="0">
                <a:solidFill>
                  <a:srgbClr val="FFC000"/>
                </a:solidFill>
                <a:latin typeface="Open Sans Regular" charset="0"/>
              </a:rPr>
              <a:t>output size </a:t>
            </a:r>
            <a:r>
              <a:rPr lang="fr-FR" sz="1500" dirty="0" err="1" smtClean="0">
                <a:solidFill>
                  <a:srgbClr val="FFC000"/>
                </a:solidFill>
                <a:latin typeface="Open Sans Regular" charset="0"/>
              </a:rPr>
              <a:t>is</a:t>
            </a:r>
            <a:r>
              <a:rPr lang="fr-FR" sz="1500" dirty="0" smtClean="0">
                <a:solidFill>
                  <a:srgbClr val="FFC000"/>
                </a:solidFill>
                <a:latin typeface="Open Sans Regular" charset="0"/>
              </a:rPr>
              <a:t> 5</a:t>
            </a:r>
            <a:r>
              <a:rPr lang="fr-FR" sz="1500" dirty="0">
                <a:solidFill>
                  <a:srgbClr val="FFC000"/>
                </a:solidFill>
                <a:latin typeface="Open Sans Regular" charset="0"/>
              </a:rPr>
              <a:t>% </a:t>
            </a:r>
            <a:r>
              <a:rPr lang="fr-FR" sz="1500" dirty="0" err="1" smtClean="0">
                <a:solidFill>
                  <a:srgbClr val="FFC000"/>
                </a:solidFill>
                <a:latin typeface="Open Sans Regular" charset="0"/>
              </a:rPr>
              <a:t>bigger</a:t>
            </a:r>
            <a:r>
              <a:rPr lang="fr-FR" sz="1500" dirty="0" smtClean="0">
                <a:latin typeface="Open Sans Regular" charset="0"/>
              </a:rPr>
              <a:t>.</a:t>
            </a:r>
            <a:endParaRPr lang="fr-FR" sz="1500" dirty="0">
              <a:latin typeface="Open Sans Regular" charset="0"/>
            </a:endParaRPr>
          </a:p>
          <a:p>
            <a:pPr algn="ctr"/>
            <a:r>
              <a:rPr lang="fr-FR" sz="1500" dirty="0" smtClean="0">
                <a:latin typeface="Open Sans Regular" charset="0"/>
              </a:rPr>
              <a:t>But </a:t>
            </a:r>
            <a:r>
              <a:rPr lang="fr-FR" sz="1500" dirty="0" err="1" smtClean="0">
                <a:latin typeface="Open Sans Regular" charset="0"/>
              </a:rPr>
              <a:t>individual</a:t>
            </a:r>
            <a:r>
              <a:rPr lang="fr-FR" sz="1500" dirty="0" smtClean="0">
                <a:latin typeface="Open Sans Regular" charset="0"/>
              </a:rPr>
              <a:t> pages </a:t>
            </a:r>
            <a:r>
              <a:rPr lang="fr-FR" sz="1500" dirty="0" err="1" smtClean="0">
                <a:latin typeface="Open Sans Regular" charset="0"/>
              </a:rPr>
              <a:t>load</a:t>
            </a:r>
            <a:r>
              <a:rPr lang="fr-FR" sz="1500" dirty="0" smtClean="0">
                <a:latin typeface="Open Sans Regular" charset="0"/>
              </a:rPr>
              <a:t> </a:t>
            </a:r>
            <a:r>
              <a:rPr lang="fr-FR" sz="1500" dirty="0">
                <a:solidFill>
                  <a:srgbClr val="00B050"/>
                </a:solidFill>
                <a:latin typeface="Open Sans Regular" charset="0"/>
              </a:rPr>
              <a:t>2 </a:t>
            </a:r>
            <a:r>
              <a:rPr lang="fr-FR" sz="1500" dirty="0" smtClean="0">
                <a:solidFill>
                  <a:srgbClr val="00B050"/>
                </a:solidFill>
                <a:latin typeface="Open Sans Regular" charset="0"/>
              </a:rPr>
              <a:t>to </a:t>
            </a:r>
            <a:r>
              <a:rPr lang="fr-FR" sz="1500" dirty="0">
                <a:solidFill>
                  <a:srgbClr val="00B050"/>
                </a:solidFill>
                <a:latin typeface="Open Sans Regular" charset="0"/>
              </a:rPr>
              <a:t>4 </a:t>
            </a:r>
            <a:r>
              <a:rPr lang="fr-FR" sz="1500" dirty="0" smtClean="0">
                <a:solidFill>
                  <a:srgbClr val="00B050"/>
                </a:solidFill>
                <a:latin typeface="Open Sans Regular" charset="0"/>
              </a:rPr>
              <a:t>times </a:t>
            </a:r>
            <a:r>
              <a:rPr lang="fr-FR" sz="1500" dirty="0" err="1" smtClean="0">
                <a:solidFill>
                  <a:srgbClr val="00B050"/>
                </a:solidFill>
                <a:latin typeface="Open Sans Regular" charset="0"/>
              </a:rPr>
              <a:t>less</a:t>
            </a:r>
            <a:r>
              <a:rPr lang="fr-FR" sz="1500" dirty="0" smtClean="0">
                <a:solidFill>
                  <a:srgbClr val="00B050"/>
                </a:solidFill>
                <a:latin typeface="Open Sans Regular" charset="0"/>
              </a:rPr>
              <a:t> JS</a:t>
            </a:r>
            <a:r>
              <a:rPr lang="fr-FR" sz="1500" dirty="0" smtClean="0">
                <a:latin typeface="Open Sans Regular" charset="0"/>
              </a:rPr>
              <a:t>.</a:t>
            </a:r>
            <a:r>
              <a:rPr lang="fr-FR" sz="1500" dirty="0">
                <a:latin typeface="Open Sans Regular" charset="0"/>
              </a:rPr>
              <a:t/>
            </a:r>
            <a:br>
              <a:rPr lang="fr-FR" sz="1500" dirty="0">
                <a:latin typeface="Open Sans Regular" charset="0"/>
              </a:rPr>
            </a:br>
            <a:r>
              <a:rPr lang="fr-FR" sz="1500" dirty="0" err="1" smtClean="0">
                <a:solidFill>
                  <a:srgbClr val="00B050"/>
                </a:solidFill>
                <a:latin typeface="Open Sans Regular" charset="0"/>
              </a:rPr>
              <a:t>Parsing</a:t>
            </a:r>
            <a:r>
              <a:rPr lang="fr-FR" sz="1500" dirty="0" smtClean="0">
                <a:solidFill>
                  <a:srgbClr val="00B050"/>
                </a:solidFill>
                <a:latin typeface="Open Sans Regular" charset="0"/>
              </a:rPr>
              <a:t> times </a:t>
            </a:r>
            <a:r>
              <a:rPr lang="fr-FR" sz="1500" dirty="0" smtClean="0">
                <a:latin typeface="Open Sans Regular" charset="0"/>
              </a:rPr>
              <a:t>have been </a:t>
            </a:r>
            <a:r>
              <a:rPr lang="fr-FR" sz="1500" dirty="0" err="1" smtClean="0">
                <a:solidFill>
                  <a:srgbClr val="00B050"/>
                </a:solidFill>
                <a:latin typeface="Open Sans Regular" charset="0"/>
              </a:rPr>
              <a:t>divided</a:t>
            </a:r>
            <a:r>
              <a:rPr lang="fr-FR" sz="1500" dirty="0" smtClean="0">
                <a:solidFill>
                  <a:srgbClr val="00B050"/>
                </a:solidFill>
                <a:latin typeface="Open Sans Regular" charset="0"/>
              </a:rPr>
              <a:t> by 2 to 3</a:t>
            </a:r>
            <a:r>
              <a:rPr lang="fr-FR" sz="1500" dirty="0" smtClean="0">
                <a:latin typeface="Open Sans Regular" charset="0"/>
              </a:rPr>
              <a:t> </a:t>
            </a:r>
            <a:r>
              <a:rPr lang="fr-FR" sz="1500" dirty="0">
                <a:latin typeface="Open Sans Regular" charset="0"/>
              </a:rPr>
              <a:t/>
            </a:r>
            <a:br>
              <a:rPr lang="fr-FR" sz="1500" dirty="0">
                <a:latin typeface="Open Sans Regular" charset="0"/>
              </a:rPr>
            </a:br>
            <a:r>
              <a:rPr lang="fr-FR" sz="1500" dirty="0" err="1" smtClean="0">
                <a:latin typeface="Open Sans Regular" charset="0"/>
              </a:rPr>
              <a:t>Even</a:t>
            </a:r>
            <a:r>
              <a:rPr lang="fr-FR" sz="1500" dirty="0" smtClean="0">
                <a:latin typeface="Open Sans Regular" charset="0"/>
              </a:rPr>
              <a:t> </a:t>
            </a:r>
            <a:r>
              <a:rPr lang="fr-FR" sz="1500" dirty="0" err="1" smtClean="0">
                <a:latin typeface="Open Sans Regular" charset="0"/>
              </a:rPr>
              <a:t>without</a:t>
            </a:r>
            <a:r>
              <a:rPr lang="fr-FR" sz="1500" dirty="0" smtClean="0">
                <a:latin typeface="Open Sans Regular" charset="0"/>
              </a:rPr>
              <a:t> HTTP/2</a:t>
            </a:r>
            <a:r>
              <a:rPr lang="fr-FR" sz="1500" dirty="0">
                <a:latin typeface="Open Sans Regular" charset="0"/>
              </a:rPr>
              <a:t>, </a:t>
            </a:r>
            <a:r>
              <a:rPr lang="fr-FR" sz="1500" dirty="0" smtClean="0">
                <a:solidFill>
                  <a:srgbClr val="00B050"/>
                </a:solidFill>
                <a:latin typeface="Open Sans Regular" charset="0"/>
              </a:rPr>
              <a:t>JS </a:t>
            </a:r>
            <a:r>
              <a:rPr lang="fr-FR" sz="1500" dirty="0" err="1" smtClean="0">
                <a:solidFill>
                  <a:srgbClr val="00B050"/>
                </a:solidFill>
                <a:latin typeface="Open Sans Regular" charset="0"/>
              </a:rPr>
              <a:t>executes</a:t>
            </a:r>
            <a:r>
              <a:rPr lang="fr-FR" sz="1500" dirty="0" smtClean="0">
                <a:solidFill>
                  <a:srgbClr val="00B050"/>
                </a:solidFill>
                <a:latin typeface="Open Sans Regular" charset="0"/>
              </a:rPr>
              <a:t> </a:t>
            </a:r>
            <a:r>
              <a:rPr lang="fr-FR" sz="1500" dirty="0" err="1" smtClean="0">
                <a:solidFill>
                  <a:srgbClr val="00B050"/>
                </a:solidFill>
                <a:latin typeface="Open Sans Regular" charset="0"/>
              </a:rPr>
              <a:t>sooner</a:t>
            </a:r>
            <a:r>
              <a:rPr lang="fr-FR" sz="1500" dirty="0" smtClean="0">
                <a:latin typeface="Open Sans Regular" charset="0"/>
              </a:rPr>
              <a:t>.</a:t>
            </a:r>
            <a:endParaRPr lang="fr-FR" sz="1500" dirty="0">
              <a:latin typeface="Open Sans Regular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5060" y="5304829"/>
            <a:ext cx="70077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hlinkClick r:id="rId4"/>
              </a:rPr>
              <a:t>github.com/webpack-contrib/webpack-bundle-analyzer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38313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Hello !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Jean-pierre Vincent</a:t>
            </a:r>
          </a:p>
          <a:p>
            <a:endParaRPr lang="fr-FR" dirty="0"/>
          </a:p>
          <a:p>
            <a:r>
              <a:rPr lang="fr-FR" dirty="0" err="1" smtClean="0"/>
              <a:t>Webperf</a:t>
            </a:r>
            <a:r>
              <a:rPr lang="fr-FR" dirty="0" smtClean="0"/>
              <a:t> Consultant</a:t>
            </a:r>
            <a:endParaRPr lang="fr-FR" dirty="0" smtClean="0"/>
          </a:p>
          <a:p>
            <a:r>
              <a:rPr lang="fr-FR" dirty="0" err="1" smtClean="0"/>
              <a:t>Webperf</a:t>
            </a:r>
            <a:r>
              <a:rPr lang="fr-FR" dirty="0" smtClean="0"/>
              <a:t> Trainer</a:t>
            </a:r>
            <a:endParaRPr lang="fr-FR" dirty="0" smtClean="0"/>
          </a:p>
          <a:p>
            <a:r>
              <a:rPr lang="fr-FR" dirty="0" smtClean="0"/>
              <a:t>JS </a:t>
            </a:r>
            <a:r>
              <a:rPr lang="fr-FR" dirty="0" err="1" smtClean="0"/>
              <a:t>architect</a:t>
            </a:r>
            <a:endParaRPr lang="fr-FR" dirty="0" smtClean="0"/>
          </a:p>
          <a:p>
            <a:r>
              <a:rPr lang="fr-FR" dirty="0" smtClean="0"/>
              <a:t>Web </a:t>
            </a:r>
            <a:r>
              <a:rPr lang="fr-FR" dirty="0" err="1" smtClean="0"/>
              <a:t>developer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I </a:t>
            </a:r>
            <a:r>
              <a:rPr lang="fr-FR" dirty="0" err="1" smtClean="0"/>
              <a:t>co-organize</a:t>
            </a:r>
            <a:endParaRPr lang="fr-FR" dirty="0" smtClean="0"/>
          </a:p>
          <a:p>
            <a:pPr lvl="1"/>
            <a:r>
              <a:rPr lang="fr-FR" dirty="0" err="1" smtClean="0"/>
              <a:t>Webperf</a:t>
            </a:r>
            <a:r>
              <a:rPr lang="fr-FR" dirty="0" smtClean="0"/>
              <a:t> Paris </a:t>
            </a:r>
            <a:r>
              <a:rPr lang="fr-FR" dirty="0" err="1" smtClean="0"/>
              <a:t>meetups</a:t>
            </a:r>
            <a:endParaRPr lang="fr-FR" dirty="0" smtClean="0"/>
          </a:p>
          <a:p>
            <a:pPr lvl="1"/>
            <a:r>
              <a:rPr lang="fr-FR" dirty="0" err="1" smtClean="0"/>
              <a:t>Conf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endParaRPr lang="fr-FR" dirty="0"/>
          </a:p>
        </p:txBody>
      </p:sp>
      <p:sp>
        <p:nvSpPr>
          <p:cNvPr id="4" name="Espace réservé du pied de page 7"/>
          <p:cNvSpPr txBox="1">
            <a:spLocks/>
          </p:cNvSpPr>
          <p:nvPr/>
        </p:nvSpPr>
        <p:spPr>
          <a:xfrm>
            <a:off x="3124200" y="5296960"/>
            <a:ext cx="29928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Open Sans Regular" charset="0"/>
              </a:rPr>
              <a:t>@</a:t>
            </a:r>
            <a:r>
              <a:rPr lang="fr-FR" dirty="0" err="1" smtClean="0">
                <a:latin typeface="Open Sans Regular" charset="0"/>
              </a:rPr>
              <a:t>theystolemynick</a:t>
            </a:r>
            <a:endParaRPr lang="fr-FR" dirty="0">
              <a:latin typeface="Open Sans Regular" charset="0"/>
            </a:endParaRPr>
          </a:p>
        </p:txBody>
      </p:sp>
      <p:pic>
        <p:nvPicPr>
          <p:cNvPr id="9" name="Espace réservé du contenu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0" y="2012950"/>
            <a:ext cx="1905000" cy="2413000"/>
          </a:xfr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862" y="4620815"/>
            <a:ext cx="2478020" cy="563529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848" y="1181366"/>
            <a:ext cx="2789304" cy="577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657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for real </a:t>
            </a:r>
            <a:r>
              <a:rPr lang="fr-FR" dirty="0" err="1" smtClean="0"/>
              <a:t>users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1918495"/>
            <a:ext cx="8229600" cy="26019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96630" y="4889736"/>
            <a:ext cx="8550739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500" dirty="0" err="1" smtClean="0"/>
              <a:t>Aggregated</a:t>
            </a:r>
            <a:r>
              <a:rPr lang="fr-FR" sz="1500" dirty="0" smtClean="0"/>
              <a:t> </a:t>
            </a:r>
            <a:r>
              <a:rPr lang="fr-FR" sz="1500" dirty="0" err="1" smtClean="0"/>
              <a:t>worldwide</a:t>
            </a:r>
            <a:r>
              <a:rPr lang="fr-FR" sz="1500" dirty="0" smtClean="0"/>
              <a:t> </a:t>
            </a:r>
            <a:r>
              <a:rPr lang="fr-FR" sz="1500" dirty="0" err="1" smtClean="0"/>
              <a:t>average</a:t>
            </a:r>
            <a:r>
              <a:rPr lang="fr-FR" sz="1500" dirty="0" smtClean="0"/>
              <a:t> « </a:t>
            </a:r>
            <a:r>
              <a:rPr lang="fr-FR" sz="1500" b="1" dirty="0" smtClean="0">
                <a:solidFill>
                  <a:srgbClr val="00B050"/>
                </a:solidFill>
              </a:rPr>
              <a:t>time to last usable component</a:t>
            </a:r>
            <a:r>
              <a:rPr lang="fr-FR" sz="1500" dirty="0" smtClean="0"/>
              <a:t> » </a:t>
            </a:r>
            <a:r>
              <a:rPr lang="fr-FR" sz="1500" dirty="0" err="1" smtClean="0"/>
              <a:t>metric</a:t>
            </a:r>
            <a:r>
              <a:rPr lang="fr-FR" sz="1500" dirty="0" smtClean="0"/>
              <a:t> has been </a:t>
            </a:r>
            <a:r>
              <a:rPr lang="fr-FR" sz="1500" dirty="0" err="1" smtClean="0"/>
              <a:t>divided</a:t>
            </a:r>
            <a:r>
              <a:rPr lang="fr-FR" sz="1500" dirty="0" smtClean="0"/>
              <a:t> by 2</a:t>
            </a:r>
            <a:endParaRPr lang="fr-FR" sz="1500" dirty="0"/>
          </a:p>
        </p:txBody>
      </p:sp>
      <p:cxnSp>
        <p:nvCxnSpPr>
          <p:cNvPr id="11" name="Connecteur droit avec flèche 10"/>
          <p:cNvCxnSpPr>
            <a:stCxn id="12" idx="2"/>
          </p:cNvCxnSpPr>
          <p:nvPr/>
        </p:nvCxnSpPr>
        <p:spPr>
          <a:xfrm>
            <a:off x="7344697" y="1825934"/>
            <a:ext cx="0" cy="67146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ZoneTexte 11"/>
          <p:cNvSpPr txBox="1"/>
          <p:nvPr/>
        </p:nvSpPr>
        <p:spPr>
          <a:xfrm>
            <a:off x="6093393" y="1456602"/>
            <a:ext cx="2502608" cy="36933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 smtClean="0"/>
              <a:t>Lighter</a:t>
            </a:r>
            <a:r>
              <a:rPr lang="fr-FR" dirty="0" smtClean="0"/>
              <a:t>, </a:t>
            </a:r>
            <a:r>
              <a:rPr lang="fr-FR" dirty="0" err="1" smtClean="0"/>
              <a:t>splited</a:t>
            </a:r>
            <a:r>
              <a:rPr lang="fr-FR" dirty="0" smtClean="0"/>
              <a:t> bundle</a:t>
            </a:r>
            <a:endParaRPr lang="fr-FR" dirty="0"/>
          </a:p>
        </p:txBody>
      </p:sp>
      <p:sp>
        <p:nvSpPr>
          <p:cNvPr id="14" name="ZoneTexte 13"/>
          <p:cNvSpPr txBox="1"/>
          <p:nvPr/>
        </p:nvSpPr>
        <p:spPr>
          <a:xfrm>
            <a:off x="5824692" y="2005076"/>
            <a:ext cx="13067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Around</a:t>
            </a:r>
            <a:r>
              <a:rPr lang="fr-FR" dirty="0" smtClean="0">
                <a:ln>
                  <a:solidFill>
                    <a:srgbClr val="FFC000"/>
                  </a:solidFill>
                </a:ln>
                <a:solidFill>
                  <a:srgbClr val="FFC000"/>
                </a:solidFill>
              </a:rPr>
              <a:t> 4 s</a:t>
            </a:r>
            <a:endParaRPr lang="fr-FR" dirty="0">
              <a:ln>
                <a:solidFill>
                  <a:srgbClr val="FFC000"/>
                </a:solidFill>
              </a:ln>
              <a:solidFill>
                <a:srgbClr val="FFC000"/>
              </a:solidFill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7557935" y="2005076"/>
            <a:ext cx="1359668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fr-FR" b="1" dirty="0" err="1" smtClean="0">
                <a:solidFill>
                  <a:srgbClr val="00B050"/>
                </a:solidFill>
              </a:rPr>
              <a:t>Around</a:t>
            </a:r>
            <a:r>
              <a:rPr lang="fr-FR" b="1" dirty="0" smtClean="0">
                <a:solidFill>
                  <a:srgbClr val="00B050"/>
                </a:solidFill>
              </a:rPr>
              <a:t> 2 s</a:t>
            </a:r>
            <a:endParaRPr lang="fr-FR" b="1" dirty="0">
              <a:solidFill>
                <a:srgbClr val="00B050"/>
              </a:solidFill>
            </a:endParaRPr>
          </a:p>
        </p:txBody>
      </p:sp>
      <p:cxnSp>
        <p:nvCxnSpPr>
          <p:cNvPr id="17" name="Connecteur droit avec flèche 16"/>
          <p:cNvCxnSpPr/>
          <p:nvPr/>
        </p:nvCxnSpPr>
        <p:spPr>
          <a:xfrm flipH="1">
            <a:off x="2694039" y="2374408"/>
            <a:ext cx="4552335" cy="27072"/>
          </a:xfrm>
          <a:prstGeom prst="straightConnector1">
            <a:avLst/>
          </a:prstGeom>
          <a:ln>
            <a:solidFill>
              <a:srgbClr val="FFC00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7443021" y="2401480"/>
            <a:ext cx="1054657" cy="0"/>
          </a:xfrm>
          <a:prstGeom prst="straightConnector1">
            <a:avLst/>
          </a:prstGeom>
          <a:ln>
            <a:solidFill>
              <a:srgbClr val="00B050"/>
            </a:solidFill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0195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JS strategies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Critical JS (loader</a:t>
            </a:r>
            <a:r>
              <a:rPr lang="en-US" dirty="0" smtClean="0"/>
              <a:t>, </a:t>
            </a:r>
            <a:r>
              <a:rPr lang="en-US" dirty="0" smtClean="0"/>
              <a:t>main feature for this page…)</a:t>
            </a:r>
            <a:endParaRPr lang="en-US" dirty="0" smtClean="0"/>
          </a:p>
          <a:p>
            <a:pPr lvl="1"/>
            <a:r>
              <a:rPr lang="en-US" dirty="0" smtClean="0"/>
              <a:t>Inline if small enough</a:t>
            </a:r>
            <a:endParaRPr lang="en-US" dirty="0" smtClean="0"/>
          </a:p>
          <a:p>
            <a:pPr lvl="1"/>
            <a:r>
              <a:rPr lang="en-US" dirty="0" smtClean="0"/>
              <a:t>In the </a:t>
            </a:r>
            <a:r>
              <a:rPr lang="en-US" dirty="0" smtClean="0">
                <a:latin typeface="Courier New" charset="0"/>
                <a:ea typeface="Courier New" charset="0"/>
                <a:cs typeface="Courier New" charset="0"/>
              </a:rPr>
              <a:t>&lt;head&gt;</a:t>
            </a:r>
          </a:p>
          <a:p>
            <a:pPr lvl="1"/>
            <a:r>
              <a:rPr lang="en-US" dirty="0" smtClean="0"/>
              <a:t>You can preload</a:t>
            </a:r>
            <a:endParaRPr lang="en-US" dirty="0" smtClean="0"/>
          </a:p>
          <a:p>
            <a:r>
              <a:rPr lang="en-US" dirty="0" smtClean="0"/>
              <a:t>Secondary features, hidden features</a:t>
            </a:r>
            <a:endParaRPr lang="en-US" dirty="0">
              <a:solidFill>
                <a:srgbClr val="FFFF00"/>
              </a:solidFill>
            </a:endParaRPr>
          </a:p>
          <a:p>
            <a:pPr lvl="1"/>
            <a:r>
              <a:rPr lang="en-US" dirty="0" smtClean="0"/>
              <a:t>Later in the page</a:t>
            </a:r>
            <a:endParaRPr lang="en-US" dirty="0" smtClean="0"/>
          </a:p>
          <a:p>
            <a:pPr lvl="1"/>
            <a:r>
              <a:rPr lang="en-US" dirty="0" smtClean="0"/>
              <a:t>Lazy load, lazy-execute</a:t>
            </a:r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45570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custom </a:t>
            </a:r>
            <a:r>
              <a:rPr lang="fr-FR" dirty="0" err="1" smtClean="0"/>
              <a:t>metrics</a:t>
            </a:r>
            <a:endParaRPr lang="fr-FR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fr-FR" dirty="0" smtClean="0"/>
              <a:t>« </a:t>
            </a:r>
            <a:r>
              <a:rPr lang="fr-FR" dirty="0" err="1" smtClean="0"/>
              <a:t>What’s</a:t>
            </a:r>
            <a:r>
              <a:rPr lang="fr-FR" dirty="0" smtClean="0"/>
              <a:t> SI, FCP, TTI </a:t>
            </a:r>
            <a:r>
              <a:rPr lang="fr-FR" dirty="0" err="1" smtClean="0"/>
              <a:t>metric</a:t>
            </a:r>
            <a:r>
              <a:rPr lang="fr-FR" dirty="0" smtClean="0"/>
              <a:t>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already</a:t>
            </a:r>
            <a:r>
              <a:rPr lang="fr-FR" dirty="0" smtClean="0"/>
              <a:t> ?</a:t>
            </a:r>
            <a:r>
              <a:rPr lang="fr-FR" dirty="0" smtClean="0"/>
              <a:t> »</a:t>
            </a:r>
          </a:p>
          <a:p>
            <a:pPr algn="r"/>
            <a:r>
              <a:rPr lang="fr-FR" dirty="0" smtClean="0"/>
              <a:t> - </a:t>
            </a:r>
            <a:r>
              <a:rPr lang="fr-FR" dirty="0" smtClean="0"/>
              <a:t>You, </a:t>
            </a:r>
            <a:r>
              <a:rPr lang="fr-FR" dirty="0" err="1" smtClean="0"/>
              <a:t>everytime</a:t>
            </a:r>
            <a:r>
              <a:rPr lang="fr-FR" dirty="0" smtClean="0"/>
              <a:t> a </a:t>
            </a:r>
            <a:r>
              <a:rPr lang="fr-FR" dirty="0" err="1" smtClean="0"/>
              <a:t>metric</a:t>
            </a:r>
            <a:r>
              <a:rPr lang="fr-FR" dirty="0" smtClean="0"/>
              <a:t> jumps up or down</a:t>
            </a:r>
            <a:endParaRPr lang="fr-FR" dirty="0" smtClean="0"/>
          </a:p>
        </p:txBody>
      </p:sp>
      <p:sp>
        <p:nvSpPr>
          <p:cNvPr id="6" name="Espace réservé du pied de page 7"/>
          <p:cNvSpPr txBox="1">
            <a:spLocks/>
          </p:cNvSpPr>
          <p:nvPr/>
        </p:nvSpPr>
        <p:spPr>
          <a:xfrm>
            <a:off x="3449698" y="5351594"/>
            <a:ext cx="2244603" cy="205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Open Sans Regular" charset="0"/>
              </a:rPr>
              <a:t>@</a:t>
            </a:r>
            <a:r>
              <a:rPr lang="fr-FR" dirty="0" err="1" smtClean="0">
                <a:latin typeface="Open Sans Regular" charset="0"/>
              </a:rPr>
              <a:t>theystolemynick</a:t>
            </a:r>
            <a:endParaRPr lang="fr-FR" dirty="0">
              <a:latin typeface="Ope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632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59"/>
    </mc:Choice>
    <mc:Fallback xmlns="">
      <p:transition spd="slow" advTm="13159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 what matters</a:t>
            </a:r>
            <a:endParaRPr lang="en-US" dirty="0"/>
          </a:p>
        </p:txBody>
      </p:sp>
      <p:sp>
        <p:nvSpPr>
          <p:cNvPr id="4" name="Espace réservé du texte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pic>
        <p:nvPicPr>
          <p:cNvPr id="12" name="Picture 4"/>
          <p:cNvPicPr>
            <a:picLocks noChangeAspect="1"/>
          </p:cNvPicPr>
          <p:nvPr/>
        </p:nvPicPr>
        <p:blipFill>
          <a:blip r:embed="rId2"/>
          <a:srcRect l="4407" t="4409" r="35278" b="30866"/>
          <a:stretch>
            <a:fillRect/>
          </a:stretch>
        </p:blipFill>
        <p:spPr>
          <a:xfrm>
            <a:off x="4408740" y="1017247"/>
            <a:ext cx="4278060" cy="2894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3"/>
          <p:cNvPicPr>
            <a:picLocks noChangeAspect="1"/>
          </p:cNvPicPr>
          <p:nvPr/>
        </p:nvPicPr>
        <p:blipFill>
          <a:blip r:embed="rId3"/>
          <a:srcRect l="8819" t="8823" r="17638" b="22043"/>
          <a:stretch>
            <a:fillRect/>
          </a:stretch>
        </p:blipFill>
        <p:spPr>
          <a:xfrm>
            <a:off x="180564" y="1562820"/>
            <a:ext cx="4355220" cy="2718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358174" y="3366148"/>
            <a:ext cx="3713519" cy="25923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107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9753"/>
    </mc:Choice>
    <mc:Fallback xmlns="">
      <p:transition spd="slow" advTm="39753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fr-FR" dirty="0" smtClean="0"/>
              <a:t>Custom </a:t>
            </a:r>
            <a:r>
              <a:rPr lang="fr-FR" dirty="0" err="1" smtClean="0"/>
              <a:t>metrics</a:t>
            </a:r>
            <a:r>
              <a:rPr lang="fr-FR" dirty="0" smtClean="0"/>
              <a:t> VS </a:t>
            </a:r>
            <a:r>
              <a:rPr lang="fr-FR" dirty="0" smtClean="0"/>
              <a:t>standard </a:t>
            </a:r>
            <a:r>
              <a:rPr lang="fr-FR" dirty="0" err="1" smtClean="0"/>
              <a:t>metrics</a:t>
            </a:r>
            <a:endParaRPr lang="fr-FR" dirty="0"/>
          </a:p>
        </p:txBody>
      </p:sp>
      <p:pic>
        <p:nvPicPr>
          <p:cNvPr id="7" name="Image 6" descr="filmstrip (1)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03" r="25503"/>
          <a:stretch/>
        </p:blipFill>
        <p:spPr>
          <a:xfrm>
            <a:off x="81388" y="2574354"/>
            <a:ext cx="8974124" cy="1252982"/>
          </a:xfrm>
          <a:prstGeom prst="rect">
            <a:avLst/>
          </a:prstGeom>
        </p:spPr>
      </p:pic>
      <p:sp>
        <p:nvSpPr>
          <p:cNvPr id="10" name="Flèche vers la droite 9"/>
          <p:cNvSpPr/>
          <p:nvPr/>
        </p:nvSpPr>
        <p:spPr>
          <a:xfrm rot="16200000">
            <a:off x="3613986" y="4307331"/>
            <a:ext cx="1316951" cy="317383"/>
          </a:xfrm>
          <a:prstGeom prst="rightArrow">
            <a:avLst>
              <a:gd name="adj1" fmla="val 4104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500" dirty="0">
              <a:latin typeface="Open Sans Regular" charset="0"/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-19935" y="4567988"/>
            <a:ext cx="119855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dirty="0">
                <a:latin typeface="Open Sans Regular" charset="0"/>
              </a:rPr>
              <a:t>Logo : </a:t>
            </a:r>
            <a:r>
              <a:rPr lang="fr-FR" sz="1500" dirty="0" smtClean="0">
                <a:latin typeface="Open Sans Regular" charset="0"/>
              </a:rPr>
              <a:t>2,5 s</a:t>
            </a:r>
            <a:endParaRPr lang="fr-FR" sz="1500" dirty="0">
              <a:latin typeface="Open Sans Regular" charset="0"/>
            </a:endParaRPr>
          </a:p>
        </p:txBody>
      </p:sp>
      <p:sp>
        <p:nvSpPr>
          <p:cNvPr id="12" name="Flèche vers la droite 11"/>
          <p:cNvSpPr/>
          <p:nvPr/>
        </p:nvSpPr>
        <p:spPr>
          <a:xfrm rot="17929009">
            <a:off x="215598" y="3604885"/>
            <a:ext cx="1908234" cy="317383"/>
          </a:xfrm>
          <a:prstGeom prst="rightArrow">
            <a:avLst>
              <a:gd name="adj1" fmla="val 41041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500" dirty="0">
              <a:solidFill>
                <a:srgbClr val="7030A0"/>
              </a:solidFill>
              <a:latin typeface="Open Sans Regular" charset="0"/>
            </a:endParaRPr>
          </a:p>
        </p:txBody>
      </p:sp>
      <p:sp>
        <p:nvSpPr>
          <p:cNvPr id="13" name="ZoneTexte 12"/>
          <p:cNvSpPr txBox="1"/>
          <p:nvPr/>
        </p:nvSpPr>
        <p:spPr>
          <a:xfrm>
            <a:off x="1507799" y="4294424"/>
            <a:ext cx="2453703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dirty="0">
                <a:latin typeface="Open Sans Regular" charset="0"/>
              </a:rPr>
              <a:t>Images Produit : </a:t>
            </a:r>
            <a:r>
              <a:rPr lang="fr-FR" sz="1500" dirty="0" smtClean="0">
                <a:latin typeface="Open Sans Regular" charset="0"/>
              </a:rPr>
              <a:t>3 s</a:t>
            </a:r>
            <a:endParaRPr lang="fr-FR" sz="1500" dirty="0">
              <a:latin typeface="Open Sans Regular" charset="0"/>
            </a:endParaRPr>
          </a:p>
        </p:txBody>
      </p:sp>
      <p:sp>
        <p:nvSpPr>
          <p:cNvPr id="14" name="Flèche vers la droite 13"/>
          <p:cNvSpPr/>
          <p:nvPr/>
        </p:nvSpPr>
        <p:spPr>
          <a:xfrm rot="16200000">
            <a:off x="1617037" y="3753206"/>
            <a:ext cx="746333" cy="317383"/>
          </a:xfrm>
          <a:prstGeom prst="rightArrow">
            <a:avLst>
              <a:gd name="adj1" fmla="val 41041"/>
              <a:gd name="adj2" fmla="val 50000"/>
            </a:avLst>
          </a:prstGeom>
          <a:solidFill>
            <a:srgbClr val="C0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500" dirty="0">
              <a:latin typeface="Open Sans Regular" charset="0"/>
            </a:endParaRPr>
          </a:p>
        </p:txBody>
      </p:sp>
      <p:sp>
        <p:nvSpPr>
          <p:cNvPr id="15" name="ZoneTexte 14"/>
          <p:cNvSpPr txBox="1"/>
          <p:nvPr/>
        </p:nvSpPr>
        <p:spPr>
          <a:xfrm>
            <a:off x="3445201" y="5151227"/>
            <a:ext cx="1337137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dirty="0" err="1">
                <a:latin typeface="Open Sans Regular" charset="0"/>
              </a:rPr>
              <a:t>Trackers</a:t>
            </a:r>
            <a:r>
              <a:rPr lang="fr-FR" sz="1500" dirty="0">
                <a:latin typeface="Open Sans Regular" charset="0"/>
              </a:rPr>
              <a:t> : 4 s</a:t>
            </a:r>
          </a:p>
        </p:txBody>
      </p:sp>
      <p:sp>
        <p:nvSpPr>
          <p:cNvPr id="16" name="Flèche vers la droite 15"/>
          <p:cNvSpPr/>
          <p:nvPr/>
        </p:nvSpPr>
        <p:spPr>
          <a:xfrm rot="17736966">
            <a:off x="7351449" y="3987034"/>
            <a:ext cx="2000899" cy="317383"/>
          </a:xfrm>
          <a:prstGeom prst="rightArrow">
            <a:avLst>
              <a:gd name="adj1" fmla="val 4104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500" dirty="0">
              <a:latin typeface="Open Sans Regular" charset="0"/>
            </a:endParaRPr>
          </a:p>
        </p:txBody>
      </p:sp>
      <p:sp>
        <p:nvSpPr>
          <p:cNvPr id="17" name="ZoneTexte 16"/>
          <p:cNvSpPr txBox="1"/>
          <p:nvPr/>
        </p:nvSpPr>
        <p:spPr>
          <a:xfrm>
            <a:off x="6350308" y="5051487"/>
            <a:ext cx="2629461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dirty="0">
                <a:latin typeface="Open Sans Regular" charset="0"/>
              </a:rPr>
              <a:t>Moteur de recherche :  </a:t>
            </a:r>
            <a:r>
              <a:rPr lang="fr-FR" sz="1500" dirty="0" smtClean="0">
                <a:latin typeface="Open Sans Regular" charset="0"/>
              </a:rPr>
              <a:t>6,5 </a:t>
            </a:r>
            <a:r>
              <a:rPr lang="fr-FR" sz="1500" dirty="0">
                <a:latin typeface="Open Sans Regular" charset="0"/>
              </a:rPr>
              <a:t>s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457200" y="1339169"/>
            <a:ext cx="1942142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Open Sans Regular" charset="0"/>
              </a:rPr>
              <a:t>First Paint / FCP : 2 s</a:t>
            </a:r>
            <a:endParaRPr lang="fr-FR" sz="1500" dirty="0">
              <a:latin typeface="Open Sans Regular" charset="0"/>
            </a:endParaRPr>
          </a:p>
        </p:txBody>
      </p:sp>
      <p:sp>
        <p:nvSpPr>
          <p:cNvPr id="19" name="Flèche vers la droite 18"/>
          <p:cNvSpPr/>
          <p:nvPr/>
        </p:nvSpPr>
        <p:spPr>
          <a:xfrm rot="5400000">
            <a:off x="246331" y="1963593"/>
            <a:ext cx="919899" cy="317383"/>
          </a:xfrm>
          <a:prstGeom prst="rightArrow">
            <a:avLst>
              <a:gd name="adj1" fmla="val 41041"/>
              <a:gd name="adj2" fmla="val 50000"/>
            </a:avLst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500" dirty="0">
              <a:solidFill>
                <a:srgbClr val="7030A0"/>
              </a:solidFill>
              <a:latin typeface="Open Sans Regular" charset="0"/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5643716" y="1331289"/>
            <a:ext cx="2718390" cy="5539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dirty="0" err="1" smtClean="0">
                <a:latin typeface="Open Sans Regular" charset="0"/>
              </a:rPr>
              <a:t>DomContentLoadedEnd</a:t>
            </a:r>
            <a:r>
              <a:rPr lang="fr-FR" sz="1500" dirty="0" smtClean="0">
                <a:latin typeface="Open Sans Regular" charset="0"/>
              </a:rPr>
              <a:t> : 5 s</a:t>
            </a:r>
            <a:endParaRPr lang="fr-FR" sz="1500" dirty="0">
              <a:latin typeface="Open Sans Regular" charset="0"/>
            </a:endParaRPr>
          </a:p>
        </p:txBody>
      </p:sp>
      <p:sp>
        <p:nvSpPr>
          <p:cNvPr id="21" name="Flèche vers la droite 20"/>
          <p:cNvSpPr/>
          <p:nvPr/>
        </p:nvSpPr>
        <p:spPr>
          <a:xfrm rot="5400000">
            <a:off x="5432847" y="1955713"/>
            <a:ext cx="919899" cy="317383"/>
          </a:xfrm>
          <a:prstGeom prst="rightArrow">
            <a:avLst>
              <a:gd name="adj1" fmla="val 4104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500" dirty="0">
              <a:latin typeface="Open Sans Regular" charset="0"/>
            </a:endParaRPr>
          </a:p>
        </p:txBody>
      </p:sp>
      <p:sp>
        <p:nvSpPr>
          <p:cNvPr id="22" name="ZoneTexte 21"/>
          <p:cNvSpPr txBox="1"/>
          <p:nvPr/>
        </p:nvSpPr>
        <p:spPr>
          <a:xfrm>
            <a:off x="3098790" y="1355917"/>
            <a:ext cx="1915660" cy="323165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1500" dirty="0" err="1" smtClean="0">
                <a:latin typeface="Open Sans Regular" charset="0"/>
              </a:rPr>
              <a:t>SpeedIndex</a:t>
            </a:r>
            <a:r>
              <a:rPr lang="fr-FR" sz="1500" dirty="0" smtClean="0">
                <a:latin typeface="Open Sans Regular" charset="0"/>
              </a:rPr>
              <a:t> : 4780</a:t>
            </a:r>
            <a:endParaRPr lang="fr-FR" sz="1500" dirty="0">
              <a:latin typeface="Open Sans Regular" charset="0"/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2647003" y="1825396"/>
            <a:ext cx="2718390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Open Sans Regular" charset="0"/>
              </a:rPr>
              <a:t>First </a:t>
            </a:r>
            <a:r>
              <a:rPr lang="fr-FR" sz="1500" dirty="0" err="1" smtClean="0">
                <a:latin typeface="Open Sans Regular" charset="0"/>
              </a:rPr>
              <a:t>Meaningful</a:t>
            </a:r>
            <a:r>
              <a:rPr lang="fr-FR" sz="1500" dirty="0" smtClean="0">
                <a:latin typeface="Open Sans Regular" charset="0"/>
              </a:rPr>
              <a:t> Paint : 3 s</a:t>
            </a:r>
            <a:endParaRPr lang="fr-FR" sz="1500" dirty="0">
              <a:latin typeface="Open Sans Regular" charset="0"/>
            </a:endParaRPr>
          </a:p>
        </p:txBody>
      </p:sp>
      <p:sp>
        <p:nvSpPr>
          <p:cNvPr id="24" name="Flèche vers la droite 23"/>
          <p:cNvSpPr/>
          <p:nvPr/>
        </p:nvSpPr>
        <p:spPr>
          <a:xfrm rot="9309432">
            <a:off x="2684802" y="2182119"/>
            <a:ext cx="827977" cy="317383"/>
          </a:xfrm>
          <a:prstGeom prst="rightArrow">
            <a:avLst>
              <a:gd name="adj1" fmla="val 4104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500" dirty="0">
              <a:latin typeface="Open Sans Regular" charset="0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999" y="2807545"/>
            <a:ext cx="268849" cy="75910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54574" y="2811255"/>
            <a:ext cx="268849" cy="75910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3117" y="2811255"/>
            <a:ext cx="268849" cy="75910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6667" y="2811255"/>
            <a:ext cx="268849" cy="75910"/>
          </a:xfrm>
          <a:prstGeom prst="rect">
            <a:avLst/>
          </a:prstGeom>
        </p:spPr>
      </p:pic>
      <p:sp>
        <p:nvSpPr>
          <p:cNvPr id="28" name="Flèche vers la droite 27"/>
          <p:cNvSpPr/>
          <p:nvPr/>
        </p:nvSpPr>
        <p:spPr>
          <a:xfrm rot="16200000">
            <a:off x="5480624" y="4032804"/>
            <a:ext cx="752984" cy="317383"/>
          </a:xfrm>
          <a:prstGeom prst="rightArrow">
            <a:avLst>
              <a:gd name="adj1" fmla="val 41041"/>
              <a:gd name="adj2" fmla="val 50000"/>
            </a:avLst>
          </a:prstGeom>
          <a:solidFill>
            <a:srgbClr val="00B0F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fr-FR" sz="1500" dirty="0">
              <a:latin typeface="Open Sans Regular" charset="0"/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4967105" y="4535233"/>
            <a:ext cx="2629461" cy="3231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fr-FR" sz="1500" dirty="0" smtClean="0">
                <a:latin typeface="Open Sans Regular" charset="0"/>
              </a:rPr>
              <a:t>Navigation :  5 </a:t>
            </a:r>
            <a:r>
              <a:rPr lang="fr-FR" sz="1500" dirty="0">
                <a:latin typeface="Open Sans Regular" charset="0"/>
              </a:rPr>
              <a:t>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07867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089"/>
    </mc:Choice>
    <mc:Fallback xmlns="">
      <p:transition spd="slow" advTm="63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12" grpId="0" animBg="1"/>
      <p:bldP spid="13" grpId="0"/>
      <p:bldP spid="14" grpId="0" animBg="1"/>
      <p:bldP spid="15" grpId="0"/>
      <p:bldP spid="16" grpId="0" animBg="1"/>
      <p:bldP spid="17" grpId="0"/>
      <p:bldP spid="18" grpId="0"/>
      <p:bldP spid="19" grpId="0" animBg="1"/>
      <p:bldP spid="20" grpId="0"/>
      <p:bldP spid="21" grpId="0" animBg="1"/>
      <p:bldP spid="22" grpId="0" animBg="1"/>
      <p:bldP spid="23" grpId="0"/>
      <p:bldP spid="24" grpId="0" animBg="1"/>
      <p:bldP spid="28" grpId="0" animBg="1"/>
      <p:bldP spid="2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Conclusion 1: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should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monitored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 err="1" smtClean="0"/>
              <a:t>Take</a:t>
            </a:r>
            <a:r>
              <a:rPr lang="fr-FR" dirty="0" smtClean="0"/>
              <a:t> the time to </a:t>
            </a:r>
            <a:r>
              <a:rPr lang="fr-FR" dirty="0" err="1" smtClean="0"/>
              <a:t>implement</a:t>
            </a:r>
            <a:r>
              <a:rPr lang="fr-FR" dirty="0" smtClean="0"/>
              <a:t> </a:t>
            </a:r>
            <a:r>
              <a:rPr lang="fr-FR" b="1" dirty="0" smtClean="0"/>
              <a:t>custom </a:t>
            </a:r>
            <a:r>
              <a:rPr lang="fr-FR" b="1" dirty="0" err="1"/>
              <a:t>metrics</a:t>
            </a:r>
            <a:endParaRPr lang="fr-FR" b="1" dirty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Monitor the </a:t>
            </a:r>
            <a:r>
              <a:rPr lang="fr-FR" dirty="0" err="1" smtClean="0"/>
              <a:t>other</a:t>
            </a:r>
            <a:r>
              <a:rPr lang="fr-FR" dirty="0" smtClean="0"/>
              <a:t> </a:t>
            </a:r>
            <a:r>
              <a:rPr lang="fr-FR" dirty="0" err="1" smtClean="0"/>
              <a:t>generic</a:t>
            </a:r>
            <a:r>
              <a:rPr lang="fr-FR" dirty="0" smtClean="0"/>
              <a:t> </a:t>
            </a:r>
            <a:r>
              <a:rPr lang="fr-FR" dirty="0" err="1" smtClean="0"/>
              <a:t>metrics</a:t>
            </a:r>
            <a:r>
              <a:rPr lang="fr-FR" dirty="0" smtClean="0"/>
              <a:t>, if </a:t>
            </a:r>
            <a:r>
              <a:rPr lang="fr-FR" dirty="0" err="1" smtClean="0"/>
              <a:t>they</a:t>
            </a:r>
            <a:r>
              <a:rPr lang="fr-FR" dirty="0" smtClean="0"/>
              <a:t> are </a:t>
            </a:r>
            <a:r>
              <a:rPr lang="fr-FR" dirty="0" err="1" smtClean="0"/>
              <a:t>meaningful</a:t>
            </a:r>
            <a:r>
              <a:rPr lang="fr-FR" dirty="0" smtClean="0"/>
              <a:t> for </a:t>
            </a:r>
            <a:r>
              <a:rPr lang="fr-FR" dirty="0" err="1" smtClean="0"/>
              <a:t>you</a:t>
            </a:r>
            <a:r>
              <a:rPr lang="fr-FR" dirty="0" smtClean="0"/>
              <a:t> site :</a:t>
            </a:r>
            <a:endParaRPr lang="fr-FR" dirty="0"/>
          </a:p>
          <a:p>
            <a:pPr marL="914386" lvl="1" indent="-514350">
              <a:buFont typeface="+mj-lt"/>
              <a:buAutoNum type="arabicPeriod"/>
            </a:pPr>
            <a:r>
              <a:rPr lang="fr-FR" dirty="0"/>
              <a:t>Time To First Byte 	</a:t>
            </a:r>
            <a:r>
              <a:rPr lang="fr-FR" dirty="0" smtClean="0"/>
              <a:t>(server logs ou </a:t>
            </a:r>
            <a:r>
              <a:rPr lang="fr-FR" dirty="0" smtClean="0"/>
              <a:t>RUM)</a:t>
            </a:r>
            <a:endParaRPr lang="fr-FR" dirty="0"/>
          </a:p>
          <a:p>
            <a:pPr marL="914386" lvl="1" indent="-514350">
              <a:buFont typeface="+mj-lt"/>
              <a:buAutoNum type="arabicPeriod"/>
            </a:pPr>
            <a:r>
              <a:rPr lang="fr-FR" dirty="0"/>
              <a:t>First Paint 		(RUM + </a:t>
            </a:r>
            <a:r>
              <a:rPr lang="fr-FR" dirty="0" err="1" smtClean="0"/>
              <a:t>synthetic</a:t>
            </a:r>
            <a:r>
              <a:rPr lang="fr-FR" dirty="0" smtClean="0"/>
              <a:t>)</a:t>
            </a:r>
            <a:endParaRPr lang="fr-FR" dirty="0" smtClean="0"/>
          </a:p>
          <a:p>
            <a:pPr marL="914386" lvl="1" indent="-514350">
              <a:buFont typeface="+mj-lt"/>
              <a:buAutoNum type="arabicPeriod"/>
            </a:pPr>
            <a:r>
              <a:rPr lang="fr-FR" dirty="0" err="1" smtClean="0"/>
              <a:t>SpeedIndex</a:t>
            </a:r>
            <a:r>
              <a:rPr lang="fr-FR" dirty="0" smtClean="0"/>
              <a:t>		(</a:t>
            </a:r>
            <a:r>
              <a:rPr lang="fr-FR" dirty="0" err="1" smtClean="0"/>
              <a:t>synthetic</a:t>
            </a:r>
            <a:r>
              <a:rPr lang="fr-FR" dirty="0" smtClean="0"/>
              <a:t>)</a:t>
            </a:r>
            <a:endParaRPr lang="fr-FR" dirty="0"/>
          </a:p>
          <a:p>
            <a:pPr marL="914386" lvl="1" indent="-514350">
              <a:buFont typeface="+mj-lt"/>
              <a:buAutoNum type="arabicPeriod"/>
            </a:pPr>
            <a:r>
              <a:rPr lang="fr-FR" dirty="0" smtClean="0"/>
              <a:t>First </a:t>
            </a:r>
            <a:r>
              <a:rPr lang="fr-FR" dirty="0"/>
              <a:t>Input Delay (RUM), </a:t>
            </a:r>
            <a:r>
              <a:rPr lang="fr-FR" dirty="0" smtClean="0"/>
              <a:t>Time To Interactive (</a:t>
            </a:r>
            <a:r>
              <a:rPr lang="fr-FR" dirty="0" err="1" smtClean="0"/>
              <a:t>synthetic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4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49698" y="5351594"/>
            <a:ext cx="2244603" cy="205383"/>
          </a:xfrm>
        </p:spPr>
        <p:txBody>
          <a:bodyPr/>
          <a:lstStyle/>
          <a:p>
            <a:r>
              <a:rPr lang="fr-FR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644975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69"/>
    </mc:Choice>
    <mc:Fallback xmlns="">
      <p:transition spd="slow" advTm="81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Technical</a:t>
            </a:r>
            <a:r>
              <a:rPr lang="fr-FR" dirty="0" smtClean="0"/>
              <a:t> </a:t>
            </a:r>
            <a:r>
              <a:rPr lang="fr-FR" dirty="0" err="1" smtClean="0"/>
              <a:t>optimizations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fr-FR" dirty="0" err="1" smtClean="0"/>
              <a:t>I’ve</a:t>
            </a:r>
            <a:r>
              <a:rPr lang="fr-FR" dirty="0" smtClean="0"/>
              <a:t> </a:t>
            </a:r>
            <a:r>
              <a:rPr lang="fr-FR" dirty="0" err="1" smtClean="0"/>
              <a:t>measured</a:t>
            </a:r>
            <a:r>
              <a:rPr lang="fr-FR" dirty="0" smtClean="0"/>
              <a:t> and </a:t>
            </a:r>
            <a:r>
              <a:rPr lang="fr-FR" dirty="0" err="1" smtClean="0"/>
              <a:t>it’s</a:t>
            </a:r>
            <a:r>
              <a:rPr lang="fr-FR" dirty="0" smtClean="0"/>
              <a:t> </a:t>
            </a:r>
            <a:r>
              <a:rPr lang="fr-FR" dirty="0" err="1" smtClean="0"/>
              <a:t>bad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3436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browsers render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15746" r="-470"/>
          <a:stretch/>
        </p:blipFill>
        <p:spPr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C000"/>
                </a:solidFill>
              </a:rPr>
              <a:t>HTML is there, unseen</a:t>
            </a:r>
            <a:endParaRPr lang="en-US" dirty="0" smtClean="0">
              <a:solidFill>
                <a:srgbClr val="FFC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FF0000"/>
                </a:solidFill>
              </a:rPr>
              <a:t>Critical path (CSS, JS …)</a:t>
            </a:r>
            <a:endParaRPr lang="en-US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>
                <a:solidFill>
                  <a:srgbClr val="00B050"/>
                </a:solidFill>
              </a:rPr>
              <a:t>First pixels appear (green bar)</a:t>
            </a:r>
            <a:endParaRPr lang="en-US" dirty="0">
              <a:solidFill>
                <a:srgbClr val="00B050"/>
              </a:solidFill>
            </a:endParaRP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3117850" y="1666874"/>
            <a:ext cx="1524000" cy="158751"/>
          </a:xfrm>
          <a:prstGeom prst="straightConnector1">
            <a:avLst/>
          </a:prstGeom>
          <a:ln w="63500">
            <a:solidFill>
              <a:srgbClr val="FFC0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Connecteur droit avec flèche 14"/>
          <p:cNvCxnSpPr/>
          <p:nvPr/>
        </p:nvCxnSpPr>
        <p:spPr>
          <a:xfrm flipH="1" flipV="1">
            <a:off x="3556000" y="3153833"/>
            <a:ext cx="1079500" cy="910167"/>
          </a:xfrm>
          <a:prstGeom prst="straightConnector1">
            <a:avLst/>
          </a:prstGeom>
          <a:ln w="63500">
            <a:solidFill>
              <a:srgbClr val="FFFF00"/>
            </a:solidFill>
            <a:tailEnd type="triangle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8" name="Ellipse 17"/>
          <p:cNvSpPr/>
          <p:nvPr/>
        </p:nvSpPr>
        <p:spPr>
          <a:xfrm>
            <a:off x="2512484" y="1746250"/>
            <a:ext cx="1388533" cy="2476500"/>
          </a:xfrm>
          <a:prstGeom prst="ellipse">
            <a:avLst/>
          </a:prstGeom>
          <a:noFill/>
          <a:ln w="508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500" dirty="0">
              <a:latin typeface="Open Sans Regular" charset="0"/>
            </a:endParaRPr>
          </a:p>
        </p:txBody>
      </p:sp>
      <p:cxnSp>
        <p:nvCxnSpPr>
          <p:cNvPr id="20" name="Connecteur droit avec flèche 19"/>
          <p:cNvCxnSpPr/>
          <p:nvPr/>
        </p:nvCxnSpPr>
        <p:spPr>
          <a:xfrm flipH="1">
            <a:off x="3901017" y="2987675"/>
            <a:ext cx="734483" cy="0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076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2005 </a:t>
            </a:r>
            <a:r>
              <a:rPr lang="fr-FR" dirty="0" err="1" smtClean="0"/>
              <a:t>Ol</a:t>
            </a:r>
            <a:r>
              <a:rPr lang="fr-FR" dirty="0" smtClean="0"/>
              <a:t>’ tricks, </a:t>
            </a:r>
            <a:r>
              <a:rPr lang="fr-FR" dirty="0" smtClean="0"/>
              <a:t>2019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smtClean="0"/>
              <a:t>updates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 smtClean="0"/>
              <a:t>Compress</a:t>
            </a:r>
            <a:r>
              <a:rPr lang="fr-FR" dirty="0" smtClean="0"/>
              <a:t> in </a:t>
            </a:r>
            <a:r>
              <a:rPr lang="fr-FR" dirty="0" err="1" smtClean="0"/>
              <a:t>gzip</a:t>
            </a:r>
            <a:endParaRPr lang="fr-FR" dirty="0" smtClean="0"/>
          </a:p>
          <a:p>
            <a:pPr lvl="1"/>
            <a:r>
              <a:rPr lang="fr-FR" dirty="0" err="1" smtClean="0"/>
              <a:t>Now</a:t>
            </a:r>
            <a:r>
              <a:rPr lang="fr-FR" dirty="0" smtClean="0"/>
              <a:t> in </a:t>
            </a:r>
            <a:r>
              <a:rPr lang="fr-FR" dirty="0" err="1" smtClean="0"/>
              <a:t>brotli</a:t>
            </a:r>
            <a:r>
              <a:rPr lang="fr-FR" dirty="0" smtClean="0"/>
              <a:t> (+20%)</a:t>
            </a:r>
          </a:p>
          <a:p>
            <a:r>
              <a:rPr lang="fr-FR" dirty="0" smtClean="0"/>
              <a:t>Use client </a:t>
            </a:r>
            <a:r>
              <a:rPr lang="fr-FR" dirty="0" err="1" smtClean="0"/>
              <a:t>caching</a:t>
            </a:r>
            <a:r>
              <a:rPr lang="fr-FR" dirty="0" smtClean="0"/>
              <a:t> !</a:t>
            </a:r>
          </a:p>
          <a:p>
            <a:pPr lvl="1"/>
            <a:r>
              <a:rPr lang="fr-FR" dirty="0" smtClean="0"/>
              <a:t>But </a:t>
            </a:r>
            <a:r>
              <a:rPr lang="fr-FR" dirty="0" err="1" smtClean="0"/>
              <a:t>add</a:t>
            </a:r>
            <a:r>
              <a:rPr lang="fr-FR" dirty="0" smtClean="0"/>
              <a:t> </a:t>
            </a:r>
            <a:r>
              <a:rPr lang="fr-FR" dirty="0" smtClean="0"/>
              <a:t>offline support (PWA if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will</a:t>
            </a:r>
            <a:r>
              <a:rPr lang="fr-FR" dirty="0" smtClean="0"/>
              <a:t>)</a:t>
            </a:r>
          </a:p>
          <a:p>
            <a:r>
              <a:rPr lang="fr-FR" dirty="0" smtClean="0"/>
              <a:t>Use the server, Luke</a:t>
            </a:r>
          </a:p>
          <a:p>
            <a:pPr lvl="1"/>
            <a:r>
              <a:rPr lang="fr-FR" dirty="0" smtClean="0"/>
              <a:t>Just </a:t>
            </a:r>
            <a:r>
              <a:rPr lang="fr-FR" dirty="0" err="1" smtClean="0"/>
              <a:t>rename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« Server </a:t>
            </a:r>
            <a:r>
              <a:rPr lang="fr-FR" dirty="0" err="1" smtClean="0"/>
              <a:t>Side</a:t>
            </a:r>
            <a:r>
              <a:rPr lang="fr-FR" dirty="0" smtClean="0"/>
              <a:t> </a:t>
            </a:r>
            <a:r>
              <a:rPr lang="fr-FR" dirty="0" err="1" smtClean="0"/>
              <a:t>Rendering</a:t>
            </a:r>
            <a:r>
              <a:rPr lang="fr-FR" dirty="0" smtClean="0"/>
              <a:t> » on </a:t>
            </a:r>
            <a:r>
              <a:rPr lang="fr-FR" dirty="0" err="1" smtClean="0"/>
              <a:t>your</a:t>
            </a:r>
            <a:r>
              <a:rPr lang="fr-FR" dirty="0" smtClean="0"/>
              <a:t> CV</a:t>
            </a:r>
          </a:p>
          <a:p>
            <a:r>
              <a:rPr lang="fr-FR" dirty="0" err="1" smtClean="0"/>
              <a:t>Optimize</a:t>
            </a:r>
            <a:r>
              <a:rPr lang="fr-FR" dirty="0" smtClean="0"/>
              <a:t> HTTPS server</a:t>
            </a:r>
          </a:p>
          <a:p>
            <a:pPr lvl="1"/>
            <a:r>
              <a:rPr lang="fr-FR" dirty="0" err="1" smtClean="0"/>
              <a:t>Now</a:t>
            </a:r>
            <a:r>
              <a:rPr lang="fr-FR" dirty="0" smtClean="0"/>
              <a:t> </a:t>
            </a:r>
            <a:r>
              <a:rPr lang="fr-FR" dirty="0" err="1" smtClean="0"/>
              <a:t>add</a:t>
            </a:r>
            <a:r>
              <a:rPr lang="fr-FR" dirty="0" smtClean="0"/>
              <a:t> HTTP/2 PUSH support</a:t>
            </a:r>
          </a:p>
          <a:p>
            <a:r>
              <a:rPr lang="fr-FR" dirty="0" err="1" smtClean="0"/>
              <a:t>Concatenate</a:t>
            </a:r>
            <a:r>
              <a:rPr lang="fr-FR" dirty="0" smtClean="0"/>
              <a:t> </a:t>
            </a:r>
            <a:r>
              <a:rPr lang="fr-FR" dirty="0" err="1" smtClean="0"/>
              <a:t>everything</a:t>
            </a:r>
            <a:endParaRPr lang="fr-FR" dirty="0" smtClean="0"/>
          </a:p>
          <a:p>
            <a:pPr lvl="1"/>
            <a:r>
              <a:rPr lang="fr-FR" dirty="0" smtClean="0"/>
              <a:t>But not </a:t>
            </a:r>
            <a:r>
              <a:rPr lang="fr-FR" dirty="0" err="1" smtClean="0"/>
              <a:t>too</a:t>
            </a:r>
            <a:r>
              <a:rPr lang="fr-FR" dirty="0" smtClean="0"/>
              <a:t> </a:t>
            </a:r>
            <a:r>
              <a:rPr lang="fr-FR" dirty="0" err="1" smtClean="0"/>
              <a:t>much</a:t>
            </a:r>
            <a:r>
              <a:rPr lang="fr-FR" dirty="0" smtClean="0"/>
              <a:t>, </a:t>
            </a:r>
            <a:r>
              <a:rPr lang="fr-FR" dirty="0" err="1" smtClean="0"/>
              <a:t>because</a:t>
            </a:r>
            <a:r>
              <a:rPr lang="fr-FR" dirty="0" smtClean="0"/>
              <a:t> « 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depends</a:t>
            </a:r>
            <a:r>
              <a:rPr lang="fr-FR" dirty="0" smtClean="0"/>
              <a:t> »©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1640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Tonight’s</a:t>
            </a:r>
            <a:r>
              <a:rPr lang="fr-FR" dirty="0" smtClean="0"/>
              <a:t> 4 </a:t>
            </a:r>
            <a:r>
              <a:rPr lang="fr-FR" dirty="0" err="1" smtClean="0"/>
              <a:t>focuses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HTTP/2</a:t>
            </a:r>
          </a:p>
          <a:p>
            <a:endParaRPr lang="fr-FR" dirty="0"/>
          </a:p>
          <a:p>
            <a:r>
              <a:rPr lang="fr-FR" dirty="0" smtClean="0"/>
              <a:t>Fonts</a:t>
            </a:r>
          </a:p>
          <a:p>
            <a:endParaRPr lang="fr-FR" dirty="0"/>
          </a:p>
          <a:p>
            <a:r>
              <a:rPr lang="fr-FR" dirty="0" smtClean="0"/>
              <a:t>Images</a:t>
            </a:r>
          </a:p>
          <a:p>
            <a:endParaRPr lang="fr-FR" dirty="0"/>
          </a:p>
          <a:p>
            <a:r>
              <a:rPr lang="fr-FR" dirty="0" smtClean="0"/>
              <a:t>3rd parties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66022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do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measure</a:t>
            </a:r>
            <a:r>
              <a:rPr lang="fr-FR" dirty="0" smtClean="0"/>
              <a:t> the </a:t>
            </a:r>
            <a:r>
              <a:rPr lang="fr-FR" dirty="0" err="1" smtClean="0"/>
              <a:t>Ux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algn="r"/>
            <a:r>
              <a:rPr lang="fr-FR" sz="1350" dirty="0" err="1" smtClean="0"/>
              <a:t>Webperf</a:t>
            </a:r>
            <a:r>
              <a:rPr lang="fr-FR" sz="1350" dirty="0" smtClean="0"/>
              <a:t> </a:t>
            </a:r>
            <a:r>
              <a:rPr lang="fr-FR" sz="1350" dirty="0" err="1" smtClean="0"/>
              <a:t>is</a:t>
            </a:r>
            <a:r>
              <a:rPr lang="fr-FR" sz="1350" dirty="0" smtClean="0"/>
              <a:t> the </a:t>
            </a:r>
            <a:r>
              <a:rPr lang="fr-FR" sz="1350" dirty="0" err="1" smtClean="0"/>
              <a:t>technical</a:t>
            </a:r>
            <a:r>
              <a:rPr lang="fr-FR" sz="1350" dirty="0" smtClean="0"/>
              <a:t> arm to</a:t>
            </a:r>
            <a:r>
              <a:rPr lang="fr-FR" sz="1350" dirty="0" smtClean="0"/>
              <a:t> serve and </a:t>
            </a:r>
            <a:r>
              <a:rPr lang="fr-FR" sz="1350" dirty="0" err="1" smtClean="0"/>
              <a:t>protect</a:t>
            </a:r>
            <a:r>
              <a:rPr lang="fr-FR" sz="1350" dirty="0" smtClean="0"/>
              <a:t> User </a:t>
            </a:r>
            <a:r>
              <a:rPr lang="fr-FR" sz="1350" dirty="0" err="1" smtClean="0"/>
              <a:t>eXperience</a:t>
            </a:r>
            <a:endParaRPr lang="fr-FR" sz="1350" dirty="0" smtClean="0"/>
          </a:p>
          <a:p>
            <a:pPr algn="r"/>
            <a:endParaRPr lang="fr-FR" sz="1350" dirty="0"/>
          </a:p>
        </p:txBody>
      </p:sp>
      <p:sp>
        <p:nvSpPr>
          <p:cNvPr id="7" name="Espace réservé du pied de page 7"/>
          <p:cNvSpPr txBox="1">
            <a:spLocks/>
          </p:cNvSpPr>
          <p:nvPr/>
        </p:nvSpPr>
        <p:spPr>
          <a:xfrm>
            <a:off x="3124200" y="5296960"/>
            <a:ext cx="29928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Open Sans Regular" charset="0"/>
              </a:rPr>
              <a:t>@</a:t>
            </a:r>
            <a:r>
              <a:rPr lang="fr-FR" dirty="0" err="1" smtClean="0">
                <a:latin typeface="Open Sans Regular" charset="0"/>
              </a:rPr>
              <a:t>theystolemynick</a:t>
            </a:r>
            <a:endParaRPr lang="fr-FR" dirty="0">
              <a:latin typeface="Ope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112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27"/>
    </mc:Choice>
    <mc:Fallback xmlns="">
      <p:transition spd="slow" advTm="22427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Is HTTP/2 good ?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3426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HTTP/2 in </a:t>
            </a:r>
            <a:r>
              <a:rPr lang="fr-FR" dirty="0" err="1" smtClean="0"/>
              <a:t>theory</a:t>
            </a:r>
            <a:r>
              <a:rPr lang="fr-FR" dirty="0" smtClean="0"/>
              <a:t> : </a:t>
            </a:r>
            <a:r>
              <a:rPr lang="fr-FR" dirty="0" err="1" smtClean="0">
                <a:solidFill>
                  <a:srgbClr val="00B050"/>
                </a:solidFill>
              </a:rPr>
              <a:t>silver</a:t>
            </a:r>
            <a:r>
              <a:rPr lang="fr-FR" dirty="0" smtClean="0">
                <a:solidFill>
                  <a:srgbClr val="00B050"/>
                </a:solidFill>
              </a:rPr>
              <a:t> </a:t>
            </a:r>
            <a:r>
              <a:rPr lang="fr-FR" dirty="0" err="1" smtClean="0">
                <a:solidFill>
                  <a:srgbClr val="00B050"/>
                </a:solidFill>
              </a:rPr>
              <a:t>bullet</a:t>
            </a:r>
            <a:endParaRPr lang="fr-FR" dirty="0">
              <a:solidFill>
                <a:srgbClr val="00B050"/>
              </a:solidFill>
            </a:endParaRPr>
          </a:p>
        </p:txBody>
      </p:sp>
      <p:pic>
        <p:nvPicPr>
          <p:cNvPr id="4" name="demo http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2288" y="1333500"/>
            <a:ext cx="5557837" cy="3771900"/>
          </a:xfrm>
        </p:spPr>
      </p:pic>
      <p:sp>
        <p:nvSpPr>
          <p:cNvPr id="5" name="Rectangle 4"/>
          <p:cNvSpPr/>
          <p:nvPr/>
        </p:nvSpPr>
        <p:spPr>
          <a:xfrm>
            <a:off x="152795" y="5257534"/>
            <a:ext cx="29193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/>
              <a:t>http://www.http2demo.io/</a:t>
            </a:r>
          </a:p>
        </p:txBody>
      </p:sp>
    </p:spTree>
    <p:extLst>
      <p:ext uri="{BB962C8B-B14F-4D97-AF65-F5344CB8AC3E}">
        <p14:creationId xmlns:p14="http://schemas.microsoft.com/office/powerpoint/2010/main" val="1533557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HTTP/2 in practice : </a:t>
            </a:r>
            <a:r>
              <a:rPr lang="fr-FR" dirty="0" err="1" smtClean="0">
                <a:solidFill>
                  <a:srgbClr val="FFC000"/>
                </a:solidFill>
              </a:rPr>
              <a:t>often</a:t>
            </a:r>
            <a:r>
              <a:rPr lang="fr-FR" dirty="0" smtClean="0">
                <a:solidFill>
                  <a:srgbClr val="FFC000"/>
                </a:solidFill>
              </a:rPr>
              <a:t> good </a:t>
            </a:r>
            <a:r>
              <a:rPr lang="fr-FR" dirty="0" err="1" smtClean="0">
                <a:solidFill>
                  <a:srgbClr val="FFC000"/>
                </a:solidFill>
              </a:rPr>
              <a:t>enough</a:t>
            </a:r>
            <a:endParaRPr lang="fr-FR" dirty="0">
              <a:solidFill>
                <a:srgbClr val="FFC000"/>
              </a:solidFill>
            </a:endParaRP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 smtClean="0"/>
          </a:p>
          <a:p>
            <a:endParaRPr lang="fr-FR" dirty="0"/>
          </a:p>
          <a:p>
            <a:r>
              <a:rPr lang="fr-FR" dirty="0" err="1"/>
              <a:t>Basically</a:t>
            </a:r>
            <a:r>
              <a:rPr lang="fr-FR" dirty="0"/>
              <a:t> : </a:t>
            </a:r>
            <a:r>
              <a:rPr lang="fr-FR" dirty="0" smtClean="0"/>
              <a:t>cancels the </a:t>
            </a:r>
            <a:r>
              <a:rPr lang="fr-FR" dirty="0" err="1" smtClean="0"/>
              <a:t>loss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had</a:t>
            </a:r>
            <a:r>
              <a:rPr lang="fr-FR" dirty="0" smtClean="0"/>
              <a:t>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/>
              <a:t>migrating</a:t>
            </a:r>
            <a:r>
              <a:rPr lang="fr-FR" dirty="0"/>
              <a:t> to HTTPS</a:t>
            </a:r>
          </a:p>
          <a:p>
            <a:endParaRPr lang="fr-FR" dirty="0" smtClean="0"/>
          </a:p>
          <a:p>
            <a:r>
              <a:rPr lang="fr-FR" dirty="0" err="1" smtClean="0"/>
              <a:t>Beware</a:t>
            </a:r>
            <a:r>
              <a:rPr lang="fr-FR" dirty="0" smtClean="0"/>
              <a:t> :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put </a:t>
            </a:r>
            <a:r>
              <a:rPr lang="fr-FR" dirty="0"/>
              <a:t>back all on one </a:t>
            </a:r>
            <a:r>
              <a:rPr lang="fr-FR" dirty="0" err="1" smtClean="0"/>
              <a:t>domain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HTTPS must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optimized</a:t>
            </a:r>
            <a:endParaRPr lang="fr-FR" dirty="0"/>
          </a:p>
        </p:txBody>
      </p:sp>
      <p:sp>
        <p:nvSpPr>
          <p:cNvPr id="9" name="ZoneTexte 8"/>
          <p:cNvSpPr txBox="1"/>
          <p:nvPr/>
        </p:nvSpPr>
        <p:spPr>
          <a:xfrm>
            <a:off x="6114175" y="4552335"/>
            <a:ext cx="29482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H2 </a:t>
            </a:r>
            <a:r>
              <a:rPr lang="fr-FR" dirty="0" err="1" smtClean="0"/>
              <a:t>will</a:t>
            </a:r>
            <a:r>
              <a:rPr lang="fr-FR" dirty="0" smtClean="0"/>
              <a:t> « </a:t>
            </a:r>
            <a:r>
              <a:rPr lang="fr-FR" dirty="0" err="1" smtClean="0"/>
              <a:t>just</a:t>
            </a:r>
            <a:r>
              <a:rPr lang="fr-FR" dirty="0" smtClean="0"/>
              <a:t> » </a:t>
            </a:r>
            <a:r>
              <a:rPr lang="fr-FR" dirty="0" err="1" smtClean="0"/>
              <a:t>remove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/>
            </a:r>
            <a:br>
              <a:rPr lang="fr-FR" dirty="0" smtClean="0"/>
            </a:br>
            <a:r>
              <a:rPr lang="fr-FR" dirty="0" err="1" smtClean="0"/>
              <a:t>additional</a:t>
            </a:r>
            <a:r>
              <a:rPr lang="fr-FR" dirty="0" smtClean="0"/>
              <a:t> TLS time</a:t>
            </a:r>
            <a:endParaRPr lang="fr-FR" dirty="0"/>
          </a:p>
        </p:txBody>
      </p:sp>
      <p:pic>
        <p:nvPicPr>
          <p:cNvPr id="16" name="Picture 2" descr="https://lh4.googleusercontent.com/jkMqfbBFMjMopSpgsWkDMFOAps6wnm3L99vrUkU7SYcfI3tbzosoT1NoYUbwEqSszCRr3nnqUDi5Xr47H8jaH6VU9-SCLXL9jcTiU_vPma-eQpWHr7cyhJCXWQJzDjHMDEcuN0ZA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63"/>
          <a:stretch/>
        </p:blipFill>
        <p:spPr bwMode="auto">
          <a:xfrm>
            <a:off x="3550313" y="2019819"/>
            <a:ext cx="5400102" cy="2261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Ellipse 14"/>
          <p:cNvSpPr/>
          <p:nvPr/>
        </p:nvSpPr>
        <p:spPr>
          <a:xfrm>
            <a:off x="6951406" y="2708078"/>
            <a:ext cx="707922" cy="1844257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20275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HTTP/2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sometimes</a:t>
            </a:r>
            <a:r>
              <a:rPr lang="fr-FR" dirty="0" smtClean="0"/>
              <a:t> </a:t>
            </a:r>
            <a:r>
              <a:rPr lang="fr-FR" dirty="0" smtClean="0">
                <a:solidFill>
                  <a:srgbClr val="FF0000"/>
                </a:solidFill>
              </a:rPr>
              <a:t>go </a:t>
            </a:r>
            <a:r>
              <a:rPr lang="fr-FR" dirty="0" err="1" smtClean="0">
                <a:solidFill>
                  <a:srgbClr val="FF0000"/>
                </a:solidFill>
              </a:rPr>
              <a:t>wild</a:t>
            </a:r>
            <a:endParaRPr lang="fr-FR" dirty="0">
              <a:solidFill>
                <a:srgbClr val="FF0000"/>
              </a:solidFill>
            </a:endParaRPr>
          </a:p>
        </p:txBody>
      </p:sp>
      <p:pic>
        <p:nvPicPr>
          <p:cNvPr id="9" name="Espace réservé du contenu 8"/>
          <p:cNvPicPr>
            <a:picLocks noGrp="1" noChangeAspect="1"/>
          </p:cNvPicPr>
          <p:nvPr>
            <p:ph idx="1"/>
          </p:nvPr>
        </p:nvPicPr>
        <p:blipFill>
          <a:blip r:embed="rId3"/>
          <a:srcRect t="2989" b="2989"/>
          <a:stretch>
            <a:fillRect/>
          </a:stretch>
        </p:blipFill>
        <p:spPr/>
      </p:pic>
      <p:sp>
        <p:nvSpPr>
          <p:cNvPr id="2" name="ZoneTexte 1"/>
          <p:cNvSpPr txBox="1"/>
          <p:nvPr/>
        </p:nvSpPr>
        <p:spPr>
          <a:xfrm>
            <a:off x="1316942" y="5200474"/>
            <a:ext cx="66287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Etsy</a:t>
            </a:r>
            <a:r>
              <a:rPr lang="fr-FR" dirty="0" smtClean="0"/>
              <a:t> use case : HTTP/2 + </a:t>
            </a:r>
            <a:r>
              <a:rPr lang="fr-FR" b="1" dirty="0" smtClean="0">
                <a:solidFill>
                  <a:srgbClr val="FF0000"/>
                </a:solidFill>
              </a:rPr>
              <a:t>multi-</a:t>
            </a:r>
            <a:r>
              <a:rPr lang="fr-FR" b="1" dirty="0" err="1" smtClean="0">
                <a:solidFill>
                  <a:srgbClr val="FF0000"/>
                </a:solidFill>
              </a:rPr>
              <a:t>domains</a:t>
            </a:r>
            <a:r>
              <a:rPr lang="fr-FR" dirty="0" smtClean="0"/>
              <a:t> = network congestion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628566" y="1809137"/>
            <a:ext cx="2860078" cy="369332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Blue : </a:t>
            </a:r>
            <a:r>
              <a:rPr lang="fr-FR" dirty="0" err="1" smtClean="0"/>
              <a:t>useful</a:t>
            </a:r>
            <a:r>
              <a:rPr lang="fr-FR" dirty="0" smtClean="0"/>
              <a:t> data </a:t>
            </a:r>
            <a:r>
              <a:rPr lang="fr-FR" dirty="0" err="1" smtClean="0"/>
              <a:t>transfer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5019366" y="1809137"/>
            <a:ext cx="2778325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Green + </a:t>
            </a:r>
            <a:r>
              <a:rPr lang="fr-FR" dirty="0" err="1" smtClean="0"/>
              <a:t>Red</a:t>
            </a:r>
            <a:r>
              <a:rPr lang="fr-FR" dirty="0" smtClean="0"/>
              <a:t> : </a:t>
            </a:r>
            <a:r>
              <a:rPr lang="fr-FR" dirty="0" err="1" smtClean="0"/>
              <a:t>packet</a:t>
            </a:r>
            <a:r>
              <a:rPr lang="fr-FR" dirty="0" smtClean="0"/>
              <a:t> </a:t>
            </a:r>
            <a:r>
              <a:rPr lang="fr-FR" dirty="0" err="1" smtClean="0"/>
              <a:t>loss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6097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HTTP/2 PUSH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/>
              <a:t>La VRAIE valeur ajoutée de </a:t>
            </a:r>
            <a:r>
              <a:rPr lang="fr-FR" dirty="0" smtClean="0"/>
              <a:t>HTTP/2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Peut commencer à envoyer des octets de ressources non encore demandées (</a:t>
            </a:r>
            <a:r>
              <a:rPr lang="fr-FR" dirty="0" smtClean="0">
                <a:solidFill>
                  <a:srgbClr val="00B050"/>
                </a:solidFill>
              </a:rPr>
              <a:t>CSS critique, JS </a:t>
            </a:r>
            <a:r>
              <a:rPr lang="fr-FR" dirty="0" smtClean="0"/>
              <a:t>…)</a:t>
            </a:r>
          </a:p>
          <a:p>
            <a:pPr marL="0" indent="0">
              <a:buNone/>
            </a:pPr>
            <a:endParaRPr lang="fr-FR" dirty="0" smtClean="0"/>
          </a:p>
          <a:p>
            <a:r>
              <a:rPr lang="fr-FR" dirty="0" smtClean="0">
                <a:solidFill>
                  <a:srgbClr val="FF0000"/>
                </a:solidFill>
              </a:rPr>
              <a:t>Problème #1</a:t>
            </a:r>
            <a:r>
              <a:rPr lang="fr-FR" dirty="0" smtClean="0"/>
              <a:t> : le serveur de cache en frontal doit connaître à l’avance les </a:t>
            </a:r>
            <a:r>
              <a:rPr lang="fr-FR" dirty="0" err="1" smtClean="0"/>
              <a:t>assets</a:t>
            </a:r>
            <a:r>
              <a:rPr lang="fr-FR" dirty="0" smtClean="0"/>
              <a:t> que voudrait envoyer le serveur applicatif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Ex. de PUSH idéal avec un serveur devant l’applicatif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632855" y="2568792"/>
            <a:ext cx="3368146" cy="177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012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With or without H2 : </a:t>
            </a:r>
            <a:r>
              <a:rPr lang="en-US" dirty="0" smtClean="0">
                <a:solidFill>
                  <a:srgbClr val="00B050"/>
                </a:solidFill>
              </a:rPr>
              <a:t>Optimize HTTPS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SSL / TLS 1.2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Please configure</a:t>
            </a:r>
            <a:r>
              <a:rPr lang="en-US" dirty="0"/>
              <a:t> :</a:t>
            </a:r>
          </a:p>
          <a:p>
            <a:r>
              <a:rPr lang="en-US" dirty="0" smtClean="0"/>
              <a:t>Keep-alive</a:t>
            </a:r>
            <a:endParaRPr lang="en-US" dirty="0"/>
          </a:p>
          <a:p>
            <a:r>
              <a:rPr lang="en-US" dirty="0" smtClean="0">
                <a:hlinkClick r:id="rId3"/>
              </a:rPr>
              <a:t>Session Resumption</a:t>
            </a:r>
            <a:endParaRPr lang="en-US" dirty="0"/>
          </a:p>
          <a:p>
            <a:r>
              <a:rPr lang="en-US" dirty="0" smtClean="0">
                <a:hlinkClick r:id="rId4"/>
              </a:rPr>
              <a:t>OCSP </a:t>
            </a:r>
            <a:r>
              <a:rPr lang="en-US" dirty="0">
                <a:hlinkClick r:id="rId4"/>
              </a:rPr>
              <a:t>stapling</a:t>
            </a:r>
            <a:endParaRPr lang="en-US" dirty="0"/>
          </a:p>
          <a:p>
            <a:r>
              <a:rPr lang="en-US" dirty="0" smtClean="0">
                <a:hlinkClick r:id="rId5"/>
              </a:rPr>
              <a:t>False </a:t>
            </a:r>
            <a:r>
              <a:rPr lang="en-US" dirty="0">
                <a:hlinkClick r:id="rId5"/>
              </a:rPr>
              <a:t>Start</a:t>
            </a:r>
            <a:r>
              <a:rPr lang="en-US" dirty="0"/>
              <a:t> (</a:t>
            </a:r>
            <a:r>
              <a:rPr lang="en-US" dirty="0">
                <a:hlinkClick r:id="rId6"/>
              </a:rPr>
              <a:t>ALPN</a:t>
            </a:r>
            <a:r>
              <a:rPr lang="en-US" dirty="0"/>
              <a:t>/NPN + </a:t>
            </a:r>
            <a:r>
              <a:rPr lang="en-US" dirty="0">
                <a:hlinkClick r:id="rId7"/>
              </a:rPr>
              <a:t>Forward </a:t>
            </a:r>
            <a:r>
              <a:rPr lang="en-US" dirty="0" smtClean="0">
                <a:hlinkClick r:id="rId7"/>
              </a:rPr>
              <a:t>Secrecy</a:t>
            </a:r>
            <a:r>
              <a:rPr lang="en-US" dirty="0" smtClean="0"/>
              <a:t>)</a:t>
            </a:r>
            <a:endParaRPr lang="fr-FR" dirty="0"/>
          </a:p>
          <a:p>
            <a:r>
              <a:rPr lang="fr-FR" dirty="0" smtClean="0"/>
              <a:t>If </a:t>
            </a:r>
            <a:r>
              <a:rPr lang="fr-FR" dirty="0" err="1" smtClean="0"/>
              <a:t>still</a:t>
            </a:r>
            <a:r>
              <a:rPr lang="fr-FR" dirty="0" smtClean="0"/>
              <a:t> on a m</a:t>
            </a:r>
            <a:r>
              <a:rPr lang="en-US" dirty="0" err="1" smtClean="0"/>
              <a:t>ulti</a:t>
            </a:r>
            <a:r>
              <a:rPr lang="en-US" dirty="0" smtClean="0"/>
              <a:t>-domain : </a:t>
            </a:r>
            <a:r>
              <a:rPr lang="en-US" u="sng" dirty="0" smtClean="0">
                <a:hlinkClick r:id="rId8"/>
              </a:rPr>
              <a:t>connection coalescing</a:t>
            </a:r>
            <a:endParaRPr lang="en-US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TLS 1.3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err="1"/>
              <a:t>Handshake</a:t>
            </a:r>
            <a:r>
              <a:rPr lang="fr-FR" dirty="0"/>
              <a:t> en 1 RTT</a:t>
            </a:r>
          </a:p>
          <a:p>
            <a:r>
              <a:rPr lang="fr-FR" dirty="0" err="1"/>
              <a:t>Resumption</a:t>
            </a:r>
            <a:r>
              <a:rPr lang="fr-FR" dirty="0"/>
              <a:t> en 0 </a:t>
            </a:r>
            <a:r>
              <a:rPr lang="fr-FR" dirty="0" smtClean="0"/>
              <a:t>RTT</a:t>
            </a:r>
          </a:p>
          <a:p>
            <a:r>
              <a:rPr lang="fr-FR" dirty="0" smtClean="0"/>
              <a:t>TCP </a:t>
            </a:r>
            <a:r>
              <a:rPr lang="fr-FR" dirty="0" err="1" smtClean="0"/>
              <a:t>Fast</a:t>
            </a:r>
            <a:r>
              <a:rPr lang="fr-FR" dirty="0" smtClean="0"/>
              <a:t> Open</a:t>
            </a:r>
          </a:p>
          <a:p>
            <a:pPr lvl="1"/>
            <a:r>
              <a:rPr lang="fr-FR" dirty="0" smtClean="0"/>
              <a:t>Reconnexion en 0 RTT</a:t>
            </a:r>
          </a:p>
        </p:txBody>
      </p:sp>
      <p:sp>
        <p:nvSpPr>
          <p:cNvPr id="7" name="Rectangle 6"/>
          <p:cNvSpPr/>
          <p:nvPr/>
        </p:nvSpPr>
        <p:spPr>
          <a:xfrm>
            <a:off x="1460422" y="5105136"/>
            <a:ext cx="63401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/>
              <a:t>Check </a:t>
            </a:r>
            <a:r>
              <a:rPr lang="fr-FR" dirty="0" err="1" smtClean="0"/>
              <a:t>your</a:t>
            </a:r>
            <a:r>
              <a:rPr lang="fr-FR" dirty="0" smtClean="0"/>
              <a:t> server config : </a:t>
            </a:r>
            <a:r>
              <a:rPr lang="fr-FR" dirty="0" smtClean="0">
                <a:hlinkClick r:id="rId9"/>
              </a:rPr>
              <a:t>https</a:t>
            </a:r>
            <a:r>
              <a:rPr lang="fr-FR" dirty="0">
                <a:hlinkClick r:id="rId9"/>
              </a:rPr>
              <a:t>://www.ssllabs.com/ssltest</a:t>
            </a:r>
            <a:r>
              <a:rPr lang="fr-FR" dirty="0" smtClean="0">
                <a:hlinkClick r:id="rId9"/>
              </a:rPr>
              <a:t>/</a:t>
            </a:r>
            <a:r>
              <a:rPr lang="fr-FR" dirty="0" smtClean="0"/>
              <a:t>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082635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Requêtes anticipées (Resource </a:t>
            </a:r>
            <a:r>
              <a:rPr lang="fr-FR" dirty="0" err="1" smtClean="0"/>
              <a:t>Hints</a:t>
            </a:r>
            <a:r>
              <a:rPr lang="fr-FR" dirty="0" smtClean="0"/>
              <a:t>)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sz="1667" dirty="0">
                <a:cs typeface="Courier New"/>
              </a:rPr>
              <a:t>En HTML :</a:t>
            </a:r>
          </a:p>
          <a:p>
            <a:pPr marL="0" indent="0">
              <a:buNone/>
            </a:pPr>
            <a:r>
              <a:rPr lang="fr-FR" sz="1667" dirty="0">
                <a:latin typeface="Courier New"/>
                <a:cs typeface="Courier New"/>
              </a:rPr>
              <a:t>&lt;</a:t>
            </a:r>
            <a:r>
              <a:rPr lang="fr-FR" sz="1667" dirty="0" err="1">
                <a:latin typeface="Courier New"/>
                <a:cs typeface="Courier New"/>
              </a:rPr>
              <a:t>link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rel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b="1" dirty="0" err="1">
                <a:solidFill>
                  <a:srgbClr val="FFFF00"/>
                </a:solidFill>
                <a:latin typeface="Courier New"/>
                <a:cs typeface="Courier New"/>
              </a:rPr>
              <a:t>dns-prefetch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href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"https://</a:t>
            </a:r>
            <a:r>
              <a:rPr lang="fr-FR" sz="1667" dirty="0" err="1">
                <a:latin typeface="Courier New"/>
                <a:cs typeface="Courier New"/>
              </a:rPr>
              <a:t>doma.in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 &gt;</a:t>
            </a:r>
          </a:p>
          <a:p>
            <a:pPr marL="0" indent="0">
              <a:buNone/>
            </a:pPr>
            <a:r>
              <a:rPr lang="fr-FR" sz="1667" dirty="0">
                <a:latin typeface="Courier New"/>
                <a:cs typeface="Courier New"/>
              </a:rPr>
              <a:t>&lt;</a:t>
            </a:r>
            <a:r>
              <a:rPr lang="fr-FR" sz="1667" dirty="0" err="1">
                <a:latin typeface="Courier New"/>
                <a:cs typeface="Courier New"/>
              </a:rPr>
              <a:t>link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rel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b="1" dirty="0" err="1">
                <a:solidFill>
                  <a:srgbClr val="FFFF00"/>
                </a:solidFill>
                <a:latin typeface="Courier New"/>
                <a:cs typeface="Courier New"/>
              </a:rPr>
              <a:t>preconnect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href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//</a:t>
            </a:r>
            <a:r>
              <a:rPr lang="fr-FR" sz="1667" dirty="0" err="1">
                <a:latin typeface="Courier New"/>
                <a:cs typeface="Courier New"/>
              </a:rPr>
              <a:t>doma.in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fr-FR" sz="1667" dirty="0">
                <a:latin typeface="Courier New"/>
                <a:cs typeface="Courier New"/>
              </a:rPr>
              <a:t>&lt;</a:t>
            </a:r>
            <a:r>
              <a:rPr lang="fr-FR" sz="1667" dirty="0" err="1">
                <a:latin typeface="Courier New"/>
                <a:cs typeface="Courier New"/>
              </a:rPr>
              <a:t>link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rel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b="1" dirty="0" err="1">
                <a:solidFill>
                  <a:srgbClr val="FFFF00"/>
                </a:solidFill>
                <a:latin typeface="Courier New"/>
                <a:cs typeface="Courier New"/>
              </a:rPr>
              <a:t>prefetch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href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"./</a:t>
            </a:r>
            <a:r>
              <a:rPr lang="fr-FR" sz="1667" dirty="0" err="1">
                <a:latin typeface="Courier New"/>
                <a:cs typeface="Courier New"/>
              </a:rPr>
              <a:t>file.css</a:t>
            </a:r>
            <a:r>
              <a:rPr lang="fr-FR" sz="1667" dirty="0">
                <a:latin typeface="Courier New" pitchFamily="49"/>
              </a:rPr>
              <a:t>" as="style"</a:t>
            </a:r>
            <a:r>
              <a:rPr lang="fr-FR" sz="1667" dirty="0">
                <a:latin typeface="Courier New"/>
                <a:cs typeface="Courier New"/>
              </a:rPr>
              <a:t> &gt;</a:t>
            </a:r>
          </a:p>
          <a:p>
            <a:pPr marL="0" indent="0">
              <a:buNone/>
            </a:pPr>
            <a:r>
              <a:rPr lang="fr-FR" sz="1667" dirty="0">
                <a:latin typeface="Courier New"/>
                <a:cs typeface="Courier New"/>
              </a:rPr>
              <a:t>&lt;</a:t>
            </a:r>
            <a:r>
              <a:rPr lang="fr-FR" sz="1667" dirty="0" err="1">
                <a:latin typeface="Courier New"/>
                <a:cs typeface="Courier New"/>
              </a:rPr>
              <a:t>link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rel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b="1" dirty="0" err="1">
                <a:solidFill>
                  <a:srgbClr val="FFFF00"/>
                </a:solidFill>
                <a:latin typeface="Courier New"/>
                <a:cs typeface="Courier New"/>
              </a:rPr>
              <a:t>preload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href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"./</a:t>
            </a:r>
            <a:r>
              <a:rPr lang="fr-FR" sz="1667" dirty="0" err="1">
                <a:latin typeface="Courier New"/>
                <a:cs typeface="Courier New"/>
              </a:rPr>
              <a:t>file.css</a:t>
            </a:r>
            <a:r>
              <a:rPr lang="fr-FR" sz="1667" dirty="0">
                <a:latin typeface="Courier New" pitchFamily="49"/>
              </a:rPr>
              <a:t>" as="style"</a:t>
            </a:r>
            <a:r>
              <a:rPr lang="fr-FR" sz="1667" dirty="0">
                <a:latin typeface="Courier New"/>
                <a:cs typeface="Courier New"/>
              </a:rPr>
              <a:t> &gt;</a:t>
            </a:r>
          </a:p>
          <a:p>
            <a:pPr marL="0" indent="0">
              <a:buNone/>
            </a:pPr>
            <a:r>
              <a:rPr lang="fr-FR" sz="1667" dirty="0">
                <a:latin typeface="Courier New"/>
                <a:cs typeface="Courier New"/>
              </a:rPr>
              <a:t>&lt;</a:t>
            </a:r>
            <a:r>
              <a:rPr lang="fr-FR" sz="1667" dirty="0" err="1">
                <a:latin typeface="Courier New"/>
                <a:cs typeface="Courier New"/>
              </a:rPr>
              <a:t>link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rel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b="1" dirty="0" err="1">
                <a:solidFill>
                  <a:srgbClr val="FFFF00"/>
                </a:solidFill>
                <a:latin typeface="Courier New"/>
                <a:cs typeface="Courier New"/>
              </a:rPr>
              <a:t>prerender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 </a:t>
            </a:r>
            <a:r>
              <a:rPr lang="fr-FR" sz="1667" dirty="0" err="1">
                <a:latin typeface="Courier New"/>
                <a:cs typeface="Courier New"/>
              </a:rPr>
              <a:t>href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https://</a:t>
            </a:r>
            <a:r>
              <a:rPr lang="fr-FR" sz="1667" dirty="0" err="1">
                <a:latin typeface="Courier New"/>
                <a:cs typeface="Courier New"/>
              </a:rPr>
              <a:t>doma.in</a:t>
            </a:r>
            <a:r>
              <a:rPr lang="fr-FR" sz="1667" dirty="0">
                <a:latin typeface="Courier New"/>
                <a:cs typeface="Courier New"/>
              </a:rPr>
              <a:t>/page</a:t>
            </a:r>
            <a:r>
              <a:rPr lang="fr-FR" sz="1667" dirty="0">
                <a:latin typeface="Courier New" pitchFamily="49"/>
              </a:rPr>
              <a:t>"</a:t>
            </a:r>
            <a:r>
              <a:rPr lang="fr-FR" sz="1667" dirty="0">
                <a:latin typeface="Courier New"/>
                <a:cs typeface="Courier New"/>
              </a:rPr>
              <a:t> &gt;</a:t>
            </a:r>
          </a:p>
          <a:p>
            <a:pPr marL="0" indent="0">
              <a:buNone/>
            </a:pPr>
            <a:endParaRPr lang="fr-FR" sz="1667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r-FR" sz="1667" dirty="0">
                <a:cs typeface="Courier New"/>
              </a:rPr>
              <a:t>En header HTTP :</a:t>
            </a:r>
          </a:p>
          <a:p>
            <a:pPr marL="0" indent="0">
              <a:buNone/>
            </a:pPr>
            <a:r>
              <a:rPr lang="fr-FR" sz="1667" dirty="0">
                <a:latin typeface="Courier New"/>
                <a:cs typeface="Courier New"/>
              </a:rPr>
              <a:t>Link: &lt;http://</a:t>
            </a:r>
            <a:r>
              <a:rPr lang="fr-FR" sz="1667" dirty="0" err="1">
                <a:latin typeface="Courier New"/>
                <a:cs typeface="Courier New"/>
              </a:rPr>
              <a:t>doma.in</a:t>
            </a:r>
            <a:r>
              <a:rPr lang="fr-FR" sz="1667" dirty="0">
                <a:latin typeface="Courier New"/>
                <a:cs typeface="Courier New"/>
              </a:rPr>
              <a:t>&gt;; </a:t>
            </a:r>
            <a:r>
              <a:rPr lang="fr-FR" sz="1667" dirty="0" err="1">
                <a:latin typeface="Courier New"/>
                <a:cs typeface="Courier New"/>
              </a:rPr>
              <a:t>rel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b="1" dirty="0" err="1">
                <a:solidFill>
                  <a:srgbClr val="FFFF00"/>
                </a:solidFill>
                <a:latin typeface="Courier New"/>
                <a:cs typeface="Courier New"/>
              </a:rPr>
              <a:t>dns-prefetch</a:t>
            </a:r>
            <a:r>
              <a:rPr lang="fr-FR" sz="1667" dirty="0">
                <a:latin typeface="Courier New" pitchFamily="49"/>
              </a:rPr>
              <a:t>;</a:t>
            </a:r>
            <a:endParaRPr lang="fr-FR" sz="1667" dirty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r-FR" sz="1667" dirty="0">
                <a:latin typeface="Courier New"/>
                <a:cs typeface="Courier New"/>
              </a:rPr>
              <a:t>Link: &lt;http://</a:t>
            </a:r>
            <a:r>
              <a:rPr lang="fr-FR" sz="1667" dirty="0" err="1">
                <a:latin typeface="Courier New"/>
                <a:cs typeface="Courier New"/>
              </a:rPr>
              <a:t>doma.in</a:t>
            </a:r>
            <a:r>
              <a:rPr lang="fr-FR" sz="1667" dirty="0">
                <a:latin typeface="Courier New"/>
                <a:cs typeface="Courier New"/>
              </a:rPr>
              <a:t>&gt;; </a:t>
            </a:r>
            <a:r>
              <a:rPr lang="fr-FR" sz="1667" dirty="0" err="1">
                <a:latin typeface="Courier New"/>
                <a:cs typeface="Courier New"/>
              </a:rPr>
              <a:t>rel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b="1" dirty="0" err="1">
                <a:solidFill>
                  <a:srgbClr val="FFFF00"/>
                </a:solidFill>
                <a:latin typeface="Courier New"/>
                <a:cs typeface="Courier New"/>
              </a:rPr>
              <a:t>preconnect</a:t>
            </a:r>
            <a:r>
              <a:rPr lang="fr-FR" sz="1667" dirty="0">
                <a:latin typeface="Courier New"/>
                <a:cs typeface="Courier New"/>
              </a:rPr>
              <a:t>; </a:t>
            </a:r>
            <a:r>
              <a:rPr lang="fr-FR" sz="1667" dirty="0" err="1">
                <a:latin typeface="Courier New"/>
                <a:cs typeface="Courier New"/>
              </a:rPr>
              <a:t>crossorigin</a:t>
            </a:r>
            <a:r>
              <a:rPr lang="fr-FR" sz="1667" dirty="0">
                <a:latin typeface="Courier New"/>
                <a:cs typeface="Courier New"/>
              </a:rPr>
              <a:t>;</a:t>
            </a:r>
          </a:p>
          <a:p>
            <a:pPr marL="0" indent="0">
              <a:buNone/>
            </a:pPr>
            <a:r>
              <a:rPr lang="fr-FR" sz="1667" dirty="0">
                <a:latin typeface="Courier New"/>
                <a:cs typeface="Courier New"/>
              </a:rPr>
              <a:t>Link: &lt;./ressource.woff2&gt;; </a:t>
            </a:r>
            <a:r>
              <a:rPr lang="fr-FR" sz="1667" dirty="0" err="1">
                <a:latin typeface="Courier New"/>
                <a:cs typeface="Courier New"/>
              </a:rPr>
              <a:t>rel</a:t>
            </a:r>
            <a:r>
              <a:rPr lang="fr-FR" sz="1667" dirty="0">
                <a:latin typeface="Courier New"/>
                <a:cs typeface="Courier New"/>
              </a:rPr>
              <a:t>=</a:t>
            </a:r>
            <a:r>
              <a:rPr lang="fr-FR" sz="1667" b="1" dirty="0" err="1">
                <a:solidFill>
                  <a:srgbClr val="FFFF00"/>
                </a:solidFill>
                <a:latin typeface="Courier New"/>
                <a:cs typeface="Courier New"/>
              </a:rPr>
              <a:t>preload</a:t>
            </a:r>
            <a:r>
              <a:rPr lang="fr-FR" sz="1667">
                <a:latin typeface="Courier New"/>
                <a:cs typeface="Courier New"/>
              </a:rPr>
              <a:t>; as=font;</a:t>
            </a:r>
            <a:endParaRPr lang="fr-FR" sz="1667" dirty="0">
              <a:latin typeface="Courier New"/>
              <a:cs typeface="Courier New"/>
            </a:endParaRPr>
          </a:p>
          <a:p>
            <a:pPr marL="0" indent="0">
              <a:buNone/>
            </a:pPr>
            <a:endParaRPr lang="fr-FR" sz="1667" dirty="0">
              <a:cs typeface="Courier New"/>
            </a:endParaRPr>
          </a:p>
          <a:p>
            <a:pPr marL="0" indent="0">
              <a:buNone/>
            </a:pPr>
            <a:r>
              <a:rPr lang="fr-FR" sz="1667" dirty="0">
                <a:cs typeface="Courier New"/>
              </a:rPr>
              <a:t>IE 11, Chrome, Fx</a:t>
            </a:r>
          </a:p>
        </p:txBody>
      </p:sp>
    </p:spTree>
    <p:extLst>
      <p:ext uri="{BB962C8B-B14F-4D97-AF65-F5344CB8AC3E}">
        <p14:creationId xmlns:p14="http://schemas.microsoft.com/office/powerpoint/2010/main" val="390689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Use cases</a:t>
            </a:r>
            <a:endParaRPr lang="fr-FR" dirty="0"/>
          </a:p>
        </p:txBody>
      </p:sp>
      <p:graphicFrame>
        <p:nvGraphicFramePr>
          <p:cNvPr id="4" name="Espace réservé du contenu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88793641"/>
              </p:ext>
            </p:extLst>
          </p:nvPr>
        </p:nvGraphicFramePr>
        <p:xfrm>
          <a:off x="1143000" y="1333500"/>
          <a:ext cx="6858000" cy="2451099"/>
        </p:xfrm>
        <a:graphic>
          <a:graphicData uri="http://schemas.openxmlformats.org/drawingml/2006/table">
            <a:tbl>
              <a:tblPr firstRow="1" bandRow="1">
                <a:tableStyleId>{306799F8-075E-4A3A-A7F6-7FBC6576F1A4}</a:tableStyleId>
              </a:tblPr>
              <a:tblGrid>
                <a:gridCol w="1524000"/>
                <a:gridCol w="5334000"/>
              </a:tblGrid>
              <a:tr h="309033"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Action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Will </a:t>
                      </a:r>
                      <a:r>
                        <a:rPr lang="fr-FR" sz="1500" dirty="0" err="1" smtClean="0"/>
                        <a:t>accelerate</a:t>
                      </a:r>
                      <a:r>
                        <a:rPr lang="fr-FR" sz="1500" dirty="0" smtClean="0"/>
                        <a:t> :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</a:tr>
              <a:tr h="990600">
                <a:tc>
                  <a:txBody>
                    <a:bodyPr/>
                    <a:lstStyle/>
                    <a:p>
                      <a:r>
                        <a:rPr lang="fr-FR" sz="1500" dirty="0" err="1" smtClean="0"/>
                        <a:t>dns-prefetch</a:t>
                      </a:r>
                      <a:r>
                        <a:rPr lang="fr-FR" sz="1500" dirty="0" smtClean="0"/>
                        <a:t>,</a:t>
                      </a:r>
                    </a:p>
                    <a:p>
                      <a:r>
                        <a:rPr lang="fr-FR" sz="1500" dirty="0" err="1" smtClean="0"/>
                        <a:t>preconnect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In HTML : </a:t>
                      </a:r>
                      <a:r>
                        <a:rPr lang="fr-FR" sz="1500" dirty="0" err="1" smtClean="0"/>
                        <a:t>domains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baseline="0" dirty="0" err="1" smtClean="0"/>
                        <a:t>that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baseline="0" dirty="0" err="1" smtClean="0"/>
                        <a:t>will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baseline="0" dirty="0" err="1" smtClean="0"/>
                        <a:t>be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baseline="0" dirty="0" err="1" smtClean="0"/>
                        <a:t>useful</a:t>
                      </a:r>
                      <a:r>
                        <a:rPr lang="fr-FR" sz="1500" baseline="0" dirty="0" smtClean="0"/>
                        <a:t> for the </a:t>
                      </a:r>
                      <a:r>
                        <a:rPr lang="fr-FR" sz="1500" baseline="0" dirty="0" err="1" smtClean="0"/>
                        <a:t>next</a:t>
                      </a:r>
                      <a:r>
                        <a:rPr lang="fr-FR" sz="1500" baseline="0" dirty="0" smtClean="0"/>
                        <a:t> page </a:t>
                      </a:r>
                      <a:r>
                        <a:rPr lang="fr-FR" sz="1500" dirty="0" smtClean="0"/>
                        <a:t>(</a:t>
                      </a:r>
                      <a:r>
                        <a:rPr lang="fr-FR" sz="1500" dirty="0" err="1" smtClean="0"/>
                        <a:t>after</a:t>
                      </a:r>
                      <a:r>
                        <a:rPr lang="fr-FR" sz="1500" dirty="0" smtClean="0"/>
                        <a:t> a login</a:t>
                      </a:r>
                      <a:r>
                        <a:rPr lang="fr-FR" sz="1500" baseline="0" dirty="0" smtClean="0"/>
                        <a:t>, </a:t>
                      </a:r>
                      <a:r>
                        <a:rPr lang="fr-FR" sz="1500" baseline="0" dirty="0" err="1" smtClean="0"/>
                        <a:t>before</a:t>
                      </a:r>
                      <a:r>
                        <a:rPr lang="fr-FR" sz="1500" baseline="0" dirty="0" smtClean="0"/>
                        <a:t> a know redirection </a:t>
                      </a:r>
                      <a:r>
                        <a:rPr lang="fr-FR" sz="1500" dirty="0" smtClean="0"/>
                        <a:t>…)</a:t>
                      </a:r>
                    </a:p>
                    <a:p>
                      <a:r>
                        <a:rPr lang="fr-FR" sz="1500" dirty="0" smtClean="0"/>
                        <a:t>As HTTP Header : </a:t>
                      </a:r>
                      <a:r>
                        <a:rPr lang="fr-FR" sz="1500" dirty="0" err="1" smtClean="0"/>
                        <a:t>critical</a:t>
                      </a:r>
                      <a:r>
                        <a:rPr lang="fr-FR" sz="1500" dirty="0" smtClean="0"/>
                        <a:t> </a:t>
                      </a:r>
                      <a:r>
                        <a:rPr lang="fr-FR" sz="1500" dirty="0" err="1" smtClean="0"/>
                        <a:t>resources</a:t>
                      </a:r>
                      <a:r>
                        <a:rPr lang="fr-FR" sz="1500" dirty="0" smtClean="0"/>
                        <a:t> </a:t>
                      </a:r>
                      <a:r>
                        <a:rPr lang="fr-FR" sz="1500" dirty="0" err="1" smtClean="0"/>
                        <a:t>domain</a:t>
                      </a:r>
                      <a:r>
                        <a:rPr lang="fr-FR" sz="1500" dirty="0" smtClean="0"/>
                        <a:t>,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dirty="0" smtClean="0"/>
                        <a:t>important 3rd party </a:t>
                      </a:r>
                      <a:r>
                        <a:rPr lang="fr-FR" sz="1500" dirty="0" err="1" smtClean="0"/>
                        <a:t>domains</a:t>
                      </a:r>
                      <a:r>
                        <a:rPr lang="fr-FR" sz="1500" baseline="0" dirty="0" smtClean="0"/>
                        <a:t> (</a:t>
                      </a:r>
                      <a:r>
                        <a:rPr lang="fr-FR" sz="1500" baseline="0" dirty="0" err="1" smtClean="0"/>
                        <a:t>analytics</a:t>
                      </a:r>
                      <a:r>
                        <a:rPr lang="fr-FR" sz="1500" baseline="0" dirty="0" smtClean="0"/>
                        <a:t> …)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fr-FR" sz="1500" dirty="0" err="1" smtClean="0"/>
                        <a:t>prefetch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dirty="0" err="1" smtClean="0"/>
                        <a:t>Resources</a:t>
                      </a:r>
                      <a:r>
                        <a:rPr lang="fr-FR" sz="1500" dirty="0" smtClean="0"/>
                        <a:t> </a:t>
                      </a:r>
                      <a:r>
                        <a:rPr lang="fr-FR" sz="1500" dirty="0" err="1" smtClean="0"/>
                        <a:t>needed</a:t>
                      </a:r>
                      <a:r>
                        <a:rPr lang="fr-FR" sz="1500" dirty="0" smtClean="0"/>
                        <a:t> for the </a:t>
                      </a:r>
                      <a:r>
                        <a:rPr lang="fr-FR" sz="1500" dirty="0" err="1" smtClean="0"/>
                        <a:t>next</a:t>
                      </a:r>
                      <a:r>
                        <a:rPr lang="fr-FR" sz="1500" dirty="0" smtClean="0"/>
                        <a:t> page,</a:t>
                      </a:r>
                      <a:r>
                        <a:rPr lang="fr-FR" sz="1500" baseline="0" dirty="0" smtClean="0"/>
                        <a:t> or </a:t>
                      </a:r>
                      <a:r>
                        <a:rPr lang="fr-FR" sz="1500" baseline="0" dirty="0" err="1" smtClean="0"/>
                        <a:t>loaded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baseline="0" dirty="0" err="1" smtClean="0"/>
                        <a:t>lately</a:t>
                      </a:r>
                      <a:r>
                        <a:rPr lang="fr-FR" sz="1500" baseline="0" dirty="0" smtClean="0"/>
                        <a:t> by JS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</a:tr>
              <a:tr h="533400">
                <a:tc>
                  <a:txBody>
                    <a:bodyPr/>
                    <a:lstStyle/>
                    <a:p>
                      <a:r>
                        <a:rPr lang="fr-FR" sz="1500" dirty="0" err="1" smtClean="0"/>
                        <a:t>preload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As HTTP Header : </a:t>
                      </a:r>
                      <a:r>
                        <a:rPr lang="fr-FR" sz="1500" dirty="0" err="1" smtClean="0"/>
                        <a:t>critical</a:t>
                      </a:r>
                      <a:r>
                        <a:rPr lang="fr-FR" sz="1500" dirty="0" smtClean="0"/>
                        <a:t> </a:t>
                      </a:r>
                      <a:r>
                        <a:rPr lang="fr-FR" sz="1500" dirty="0" err="1" smtClean="0"/>
                        <a:t>resource</a:t>
                      </a:r>
                      <a:r>
                        <a:rPr lang="fr-FR" sz="1500" dirty="0" smtClean="0"/>
                        <a:t> for </a:t>
                      </a:r>
                      <a:r>
                        <a:rPr lang="fr-FR" sz="1500" dirty="0" err="1" smtClean="0"/>
                        <a:t>this</a:t>
                      </a:r>
                      <a:r>
                        <a:rPr lang="fr-FR" sz="1500" dirty="0" smtClean="0"/>
                        <a:t> page </a:t>
                      </a:r>
                      <a:r>
                        <a:rPr lang="fr-FR" sz="1500" baseline="0" dirty="0" smtClean="0"/>
                        <a:t>(CSS, font …)</a:t>
                      </a:r>
                    </a:p>
                    <a:p>
                      <a:r>
                        <a:rPr lang="fr-FR" sz="1500" baseline="0" dirty="0" smtClean="0"/>
                        <a:t>In HTML : </a:t>
                      </a:r>
                      <a:r>
                        <a:rPr lang="fr-FR" sz="1500" baseline="0" dirty="0" err="1" smtClean="0"/>
                        <a:t>resource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baseline="0" dirty="0" err="1" smtClean="0"/>
                        <a:t>loaded</a:t>
                      </a:r>
                      <a:r>
                        <a:rPr lang="fr-FR" sz="1500" baseline="0" dirty="0" smtClean="0"/>
                        <a:t> </a:t>
                      </a:r>
                      <a:r>
                        <a:rPr lang="fr-FR" sz="1500" baseline="0" dirty="0" err="1" smtClean="0"/>
                        <a:t>lately</a:t>
                      </a:r>
                      <a:r>
                        <a:rPr lang="fr-FR" sz="1500" baseline="0" dirty="0" smtClean="0"/>
                        <a:t> by JS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</a:tr>
              <a:tr h="309033">
                <a:tc>
                  <a:txBody>
                    <a:bodyPr/>
                    <a:lstStyle/>
                    <a:p>
                      <a:r>
                        <a:rPr lang="fr-FR" sz="1500" dirty="0" err="1" smtClean="0"/>
                        <a:t>prerender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  <a:tc>
                  <a:txBody>
                    <a:bodyPr/>
                    <a:lstStyle/>
                    <a:p>
                      <a:r>
                        <a:rPr lang="fr-FR" sz="1500" dirty="0" smtClean="0"/>
                        <a:t>The </a:t>
                      </a:r>
                      <a:r>
                        <a:rPr lang="fr-FR" sz="1500" dirty="0" err="1" smtClean="0"/>
                        <a:t>next</a:t>
                      </a:r>
                      <a:r>
                        <a:rPr lang="fr-FR" sz="1500" dirty="0" smtClean="0"/>
                        <a:t> page</a:t>
                      </a:r>
                      <a:r>
                        <a:rPr lang="fr-FR" sz="1500" baseline="0" dirty="0" smtClean="0"/>
                        <a:t> (caution)</a:t>
                      </a:r>
                      <a:endParaRPr lang="fr-FR" sz="1500" dirty="0">
                        <a:solidFill>
                          <a:schemeClr val="bg1"/>
                        </a:solidFill>
                      </a:endParaRPr>
                    </a:p>
                  </a:txBody>
                  <a:tcPr marL="76200" marR="76200" marT="38100" marB="38100"/>
                </a:tc>
              </a:tr>
            </a:tbl>
          </a:graphicData>
        </a:graphic>
      </p:graphicFrame>
      <p:sp>
        <p:nvSpPr>
          <p:cNvPr id="5" name="Espace réservé du contenu 2"/>
          <p:cNvSpPr txBox="1">
            <a:spLocks/>
          </p:cNvSpPr>
          <p:nvPr/>
        </p:nvSpPr>
        <p:spPr>
          <a:xfrm>
            <a:off x="1143000" y="4318000"/>
            <a:ext cx="6858000" cy="787136"/>
          </a:xfrm>
          <a:prstGeom prst="rect">
            <a:avLst/>
          </a:prstGeom>
        </p:spPr>
        <p:txBody>
          <a:bodyPr vert="horz" lIns="76200" tIns="38100" rIns="76200" bIns="3810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1667" dirty="0">
                <a:cs typeface="Courier New"/>
              </a:rPr>
              <a:t>Rappel : en lisant le HTML, certains navigateurs ouvrent déjà des connexions vers les serveurs et priorisent déjà CSS et JS</a:t>
            </a:r>
          </a:p>
        </p:txBody>
      </p:sp>
    </p:spTree>
    <p:extLst>
      <p:ext uri="{BB962C8B-B14F-4D97-AF65-F5344CB8AC3E}">
        <p14:creationId xmlns:p14="http://schemas.microsoft.com/office/powerpoint/2010/main" val="1644635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Fonts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3113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Font </a:t>
            </a:r>
            <a:r>
              <a:rPr lang="fr-FR" dirty="0" err="1" smtClean="0"/>
              <a:t>classical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endParaRPr lang="fr-FR" dirty="0"/>
          </a:p>
        </p:txBody>
      </p:sp>
      <p:pic>
        <p:nvPicPr>
          <p:cNvPr id="6146" name="Picture 2" descr="https://lh6.googleusercontent.com/YdSNE9VIR-2Goc0RQy9LnzGdsC_yj2zU3Ez-jqioGhObjcsTv3rvUWenHt0wGxbQLqM43GfV_SP48-kPJFWoYLGcnaTRJgC7QblnQH1MkGnR1EhUFi4cFO0jeJlcSpR9ZsrywCHK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575050" y="1342831"/>
            <a:ext cx="5111750" cy="264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Definitions</a:t>
            </a:r>
            <a:r>
              <a:rPr lang="fr-FR" dirty="0" smtClean="0"/>
              <a:t> :</a:t>
            </a:r>
            <a:endParaRPr lang="fr-FR" dirty="0"/>
          </a:p>
          <a:p>
            <a:r>
              <a:rPr lang="fr-FR" dirty="0" smtClean="0"/>
              <a:t>- FOIT </a:t>
            </a:r>
            <a:r>
              <a:rPr lang="fr-FR" dirty="0"/>
              <a:t>: Flash Of </a:t>
            </a:r>
            <a:r>
              <a:rPr lang="fr-FR" b="1" dirty="0"/>
              <a:t>Invisible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r>
              <a:rPr lang="fr-FR" dirty="0" smtClean="0"/>
              <a:t>- FOUT </a:t>
            </a:r>
            <a:r>
              <a:rPr lang="fr-FR" dirty="0"/>
              <a:t>: Flash Of </a:t>
            </a:r>
            <a:r>
              <a:rPr lang="fr-FR" b="1" dirty="0" err="1"/>
              <a:t>Unstyled</a:t>
            </a:r>
            <a:r>
              <a:rPr lang="fr-FR" dirty="0"/>
              <a:t> </a:t>
            </a:r>
            <a:r>
              <a:rPr lang="fr-FR" dirty="0" err="1"/>
              <a:t>Text</a:t>
            </a:r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Browser </a:t>
            </a:r>
            <a:r>
              <a:rPr lang="fr-FR" dirty="0" err="1" smtClean="0"/>
              <a:t>behaviour</a:t>
            </a:r>
            <a:r>
              <a:rPr lang="fr-FR" dirty="0" smtClean="0"/>
              <a:t> :</a:t>
            </a:r>
            <a:endParaRPr lang="fr-FR" dirty="0"/>
          </a:p>
          <a:p>
            <a:r>
              <a:rPr lang="fr-FR" dirty="0" smtClean="0"/>
              <a:t>- iOS : </a:t>
            </a:r>
            <a:r>
              <a:rPr lang="fr-FR" b="1" dirty="0" err="1" smtClean="0">
                <a:solidFill>
                  <a:srgbClr val="FF0000"/>
                </a:solidFill>
              </a:rPr>
              <a:t>blank</a:t>
            </a:r>
            <a:r>
              <a:rPr lang="fr-FR" b="1" dirty="0" smtClean="0">
                <a:solidFill>
                  <a:srgbClr val="FF0000"/>
                </a:solidFill>
              </a:rPr>
              <a:t> page </a:t>
            </a:r>
            <a:r>
              <a:rPr lang="fr-FR" dirty="0" err="1" smtClean="0"/>
              <a:t>until</a:t>
            </a:r>
            <a:r>
              <a:rPr lang="fr-FR" dirty="0" smtClean="0"/>
              <a:t> font file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endParaRPr lang="fr-FR" dirty="0" smtClean="0"/>
          </a:p>
          <a:p>
            <a:r>
              <a:rPr lang="fr-FR" dirty="0" smtClean="0"/>
              <a:t>- Chrome</a:t>
            </a:r>
            <a:r>
              <a:rPr lang="fr-FR" dirty="0"/>
              <a:t>, Fx </a:t>
            </a:r>
            <a:r>
              <a:rPr lang="fr-FR" dirty="0" smtClean="0"/>
              <a:t>: </a:t>
            </a:r>
            <a:r>
              <a:rPr lang="fr-FR" b="1" dirty="0">
                <a:solidFill>
                  <a:srgbClr val="FF0000"/>
                </a:solidFill>
              </a:rPr>
              <a:t>FOIT</a:t>
            </a:r>
            <a:r>
              <a:rPr lang="fr-FR" dirty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 </a:t>
            </a:r>
            <a:r>
              <a:rPr lang="fr-FR" b="1" dirty="0" smtClean="0">
                <a:solidFill>
                  <a:srgbClr val="FF6600"/>
                </a:solidFill>
              </a:rPr>
              <a:t>3 s </a:t>
            </a:r>
            <a:r>
              <a:rPr lang="fr-FR" dirty="0"/>
              <a:t>timeout </a:t>
            </a:r>
            <a:r>
              <a:rPr lang="fr-FR" dirty="0">
                <a:solidFill>
                  <a:schemeClr val="bg1"/>
                </a:solidFill>
              </a:rPr>
              <a:t/>
            </a:r>
            <a:br>
              <a:rPr lang="fr-FR" dirty="0">
                <a:solidFill>
                  <a:schemeClr val="bg1"/>
                </a:solidFill>
              </a:rPr>
            </a:br>
            <a:r>
              <a:rPr lang="fr-FR" dirty="0" smtClean="0"/>
              <a:t>- IE </a:t>
            </a:r>
            <a:r>
              <a:rPr lang="fr-FR" dirty="0"/>
              <a:t>9+ : </a:t>
            </a:r>
            <a:r>
              <a:rPr lang="fr-FR" dirty="0">
                <a:solidFill>
                  <a:srgbClr val="00B050"/>
                </a:solidFill>
              </a:rPr>
              <a:t>FOUT</a:t>
            </a:r>
          </a:p>
          <a:p>
            <a:endParaRPr lang="fr-FR" dirty="0" smtClean="0"/>
          </a:p>
          <a:p>
            <a:r>
              <a:rPr lang="fr-FR" dirty="0" smtClean="0"/>
              <a:t>FOUT </a:t>
            </a:r>
            <a:r>
              <a:rPr lang="fr-FR" dirty="0" err="1" smtClean="0"/>
              <a:t>is</a:t>
            </a:r>
            <a:r>
              <a:rPr lang="fr-FR" dirty="0" smtClean="0"/>
              <a:t> good </a:t>
            </a:r>
            <a:r>
              <a:rPr lang="fr-FR" dirty="0" err="1" smtClean="0"/>
              <a:t>enough</a:t>
            </a:r>
            <a:r>
              <a:rPr lang="fr-FR" dirty="0" smtClean="0"/>
              <a:t> for </a:t>
            </a:r>
            <a:r>
              <a:rPr lang="fr-FR" dirty="0" err="1" smtClean="0"/>
              <a:t>most</a:t>
            </a:r>
            <a:r>
              <a:rPr lang="fr-FR" dirty="0" smtClean="0"/>
              <a:t> sites : </a:t>
            </a:r>
            <a:r>
              <a:rPr lang="fr-FR" dirty="0" err="1" smtClean="0"/>
              <a:t>read</a:t>
            </a:r>
            <a:r>
              <a:rPr lang="fr-FR" dirty="0" smtClean="0"/>
              <a:t> the content first, </a:t>
            </a:r>
            <a:r>
              <a:rPr lang="fr-FR" dirty="0" err="1" smtClean="0"/>
              <a:t>apply</a:t>
            </a:r>
            <a:r>
              <a:rPr lang="fr-FR" dirty="0" smtClean="0"/>
              <a:t> the style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</a:t>
            </a:r>
            <a:r>
              <a:rPr lang="fr-FR" dirty="0" err="1" smtClean="0"/>
              <a:t>there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3984171" y="4158343"/>
            <a:ext cx="668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FOIT</a:t>
            </a:r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5434260" y="4158343"/>
            <a:ext cx="13933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mtClean="0"/>
              <a:t>Partial FOIT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775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re 5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Measure</a:t>
            </a:r>
            <a:r>
              <a:rPr lang="fr-FR" dirty="0" smtClean="0"/>
              <a:t> UX, in an </a:t>
            </a:r>
            <a:r>
              <a:rPr lang="fr-FR" dirty="0" err="1" smtClean="0"/>
              <a:t>ideal</a:t>
            </a:r>
            <a:r>
              <a:rPr lang="fr-FR" dirty="0" smtClean="0"/>
              <a:t> world</a:t>
            </a:r>
            <a:endParaRPr lang="fr-FR" dirty="0"/>
          </a:p>
        </p:txBody>
      </p:sp>
      <p:pic>
        <p:nvPicPr>
          <p:cNvPr id="11" name="Espace réservé du contenu 10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318"/>
          <a:stretch/>
        </p:blipFill>
        <p:spPr>
          <a:xfrm>
            <a:off x="5853724" y="1561754"/>
            <a:ext cx="2248190" cy="2378247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731" y="1696298"/>
            <a:ext cx="2818418" cy="2212949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47770" y="3015545"/>
            <a:ext cx="2920313" cy="169754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4202" y="5097649"/>
            <a:ext cx="989057" cy="423048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133259" y="5128403"/>
            <a:ext cx="5165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>
                <a:latin typeface="Open Sans Regular" charset="0"/>
              </a:rPr>
              <a:t>Études </a:t>
            </a:r>
            <a:r>
              <a:rPr lang="fr-FR" dirty="0" err="1" smtClean="0">
                <a:latin typeface="Open Sans Regular" charset="0"/>
              </a:rPr>
              <a:t>RadWare</a:t>
            </a:r>
            <a:r>
              <a:rPr lang="fr-FR" dirty="0" smtClean="0">
                <a:latin typeface="Open Sans Regular" charset="0"/>
              </a:rPr>
              <a:t> 2013</a:t>
            </a:r>
            <a:r>
              <a:rPr lang="mr-IN" dirty="0" smtClean="0">
                <a:latin typeface="Open Sans Regular" charset="0"/>
              </a:rPr>
              <a:t>–</a:t>
            </a:r>
            <a:r>
              <a:rPr lang="fr-FR" dirty="0" smtClean="0">
                <a:latin typeface="Open Sans Regular" charset="0"/>
              </a:rPr>
              <a:t>2014</a:t>
            </a:r>
            <a:r>
              <a:rPr lang="mr-IN" dirty="0" smtClean="0">
                <a:latin typeface="Open Sans Regular" charset="0"/>
              </a:rPr>
              <a:t>–</a:t>
            </a:r>
            <a:r>
              <a:rPr lang="fr-FR" dirty="0" smtClean="0">
                <a:latin typeface="Open Sans Regular" charset="0"/>
              </a:rPr>
              <a:t>2015</a:t>
            </a:r>
            <a:endParaRPr lang="fr-FR" dirty="0">
              <a:latin typeface="Ope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41215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18"/>
    </mc:Choice>
    <mc:Fallback xmlns="">
      <p:transition spd="slow" advTm="33218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Plan for </a:t>
            </a:r>
            <a:r>
              <a:rPr lang="fr-FR" dirty="0" err="1" smtClean="0"/>
              <a:t>fallback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>
                <a:sym typeface="Wingdings"/>
              </a:rPr>
              <a:t>Compare to basic fonts</a:t>
            </a:r>
            <a:endParaRPr lang="fr-FR" dirty="0" smtClean="0">
              <a:sym typeface="Wingdings"/>
            </a:endParaRPr>
          </a:p>
          <a:p>
            <a:endParaRPr lang="fr-FR" dirty="0" smtClean="0">
              <a:sym typeface="Wingdings"/>
            </a:endParaRPr>
          </a:p>
          <a:p>
            <a:endParaRPr lang="fr-FR" dirty="0">
              <a:sym typeface="Wingdings"/>
            </a:endParaRPr>
          </a:p>
          <a:p>
            <a:endParaRPr lang="fr-FR" dirty="0" smtClean="0">
              <a:sym typeface="Wingdings"/>
            </a:endParaRPr>
          </a:p>
          <a:p>
            <a:endParaRPr lang="fr-FR" dirty="0" smtClean="0">
              <a:sym typeface="Wingdings"/>
            </a:endParaRPr>
          </a:p>
          <a:p>
            <a:r>
              <a:rPr lang="fr-FR" dirty="0" smtClean="0"/>
              <a:t>Tools for </a:t>
            </a:r>
            <a:r>
              <a:rPr lang="fr-FR" dirty="0" err="1" smtClean="0"/>
              <a:t>fallback</a:t>
            </a:r>
            <a:r>
              <a:rPr lang="fr-FR" dirty="0" smtClean="0"/>
              <a:t> fonts :</a:t>
            </a:r>
          </a:p>
          <a:p>
            <a:pPr lvl="1"/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arial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</a:t>
            </a:r>
            <a:r>
              <a:rPr lang="fr-FR" dirty="0" err="1" smtClean="0"/>
              <a:t>mean</a:t>
            </a:r>
            <a:r>
              <a:rPr lang="fr-FR" dirty="0" smtClean="0"/>
              <a:t> : </a:t>
            </a:r>
            <a:r>
              <a:rPr lang="fr-FR" dirty="0" smtClean="0">
                <a:hlinkClick r:id="rId3"/>
              </a:rPr>
              <a:t>fontfamily.io/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 smtClean="0"/>
              <a:t>Compare and </a:t>
            </a:r>
            <a:r>
              <a:rPr lang="fr-FR" dirty="0" err="1" smtClean="0"/>
              <a:t>tweak</a:t>
            </a:r>
            <a:r>
              <a:rPr lang="fr-FR" dirty="0" smtClean="0"/>
              <a:t> the </a:t>
            </a:r>
            <a:r>
              <a:rPr lang="fr-FR" dirty="0" err="1" smtClean="0"/>
              <a:t>fallback</a:t>
            </a:r>
            <a:r>
              <a:rPr lang="fr-FR" dirty="0" smtClean="0"/>
              <a:t> :</a:t>
            </a:r>
            <a:r>
              <a:rPr lang="fr-FR" dirty="0" smtClean="0"/>
              <a:t> </a:t>
            </a:r>
            <a:r>
              <a:rPr lang="fr-FR" dirty="0" smtClean="0">
                <a:hlinkClick r:id="rId4"/>
              </a:rPr>
              <a:t>meowni.ca/font-style-matcher/</a:t>
            </a:r>
            <a:r>
              <a:rPr lang="fr-FR" dirty="0" smtClean="0"/>
              <a:t> </a:t>
            </a:r>
            <a:endParaRPr lang="fr-FR" dirty="0"/>
          </a:p>
          <a:p>
            <a:endParaRPr lang="fr-FR" dirty="0" smtClean="0">
              <a:sym typeface="Wingdings"/>
            </a:endParaRP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 rotWithShape="1">
          <a:blip r:embed="rId5"/>
          <a:srcRect t="12296" b="67427"/>
          <a:stretch/>
        </p:blipFill>
        <p:spPr>
          <a:xfrm>
            <a:off x="1184309" y="1923877"/>
            <a:ext cx="6775382" cy="99259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3953375" y="2006392"/>
            <a:ext cx="1300356" cy="553998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fr-FR" sz="1500" dirty="0">
                <a:solidFill>
                  <a:srgbClr val="7030A0"/>
                </a:solidFill>
                <a:latin typeface="Open Sans Regular" charset="0"/>
                <a:sym typeface="Wingdings"/>
              </a:rPr>
              <a:t> </a:t>
            </a:r>
            <a:r>
              <a:rPr lang="fr-FR" sz="1500" dirty="0" err="1">
                <a:solidFill>
                  <a:srgbClr val="7030A0"/>
                </a:solidFill>
                <a:latin typeface="Open Sans Regular" charset="0"/>
              </a:rPr>
              <a:t>Roboto</a:t>
            </a:r>
            <a:endParaRPr lang="fr-FR" sz="1500" dirty="0">
              <a:solidFill>
                <a:srgbClr val="7030A0"/>
              </a:solidFill>
              <a:latin typeface="Open Sans Regular" charset="0"/>
            </a:endParaRPr>
          </a:p>
          <a:p>
            <a:r>
              <a:rPr lang="fr-FR" sz="1500" dirty="0">
                <a:solidFill>
                  <a:srgbClr val="7030A0"/>
                </a:solidFill>
                <a:latin typeface="Open Sans Regular" charset="0"/>
              </a:rPr>
              <a:t>sans-</a:t>
            </a:r>
            <a:r>
              <a:rPr lang="fr-FR" sz="1500" dirty="0" err="1">
                <a:solidFill>
                  <a:srgbClr val="7030A0"/>
                </a:solidFill>
                <a:latin typeface="Open Sans Regular" charset="0"/>
              </a:rPr>
              <a:t>serif</a:t>
            </a:r>
            <a:r>
              <a:rPr lang="fr-FR" sz="1500" dirty="0">
                <a:solidFill>
                  <a:srgbClr val="7030A0"/>
                </a:solidFill>
                <a:latin typeface="Open Sans Regular" charset="0"/>
              </a:rPr>
              <a:t> </a:t>
            </a:r>
            <a:r>
              <a:rPr lang="fr-FR" sz="1500" dirty="0">
                <a:solidFill>
                  <a:srgbClr val="7030A0"/>
                </a:solidFill>
                <a:latin typeface="Open Sans Regular" charset="0"/>
                <a:sym typeface="Wingdings"/>
              </a:rPr>
              <a:t></a:t>
            </a:r>
            <a:endParaRPr lang="fr-FR" sz="1500" dirty="0">
              <a:solidFill>
                <a:srgbClr val="7030A0"/>
              </a:solidFill>
              <a:latin typeface="Open Sans Regular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715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Checklist designer / </a:t>
            </a:r>
            <a:r>
              <a:rPr lang="fr-FR" dirty="0" err="1" smtClean="0"/>
              <a:t>developer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smtClean="0">
                <a:sym typeface="Wingdings"/>
              </a:rPr>
              <a:t>Are </a:t>
            </a:r>
            <a:r>
              <a:rPr lang="fr-FR" dirty="0" err="1" smtClean="0">
                <a:sym typeface="Wingdings"/>
              </a:rPr>
              <a:t>variants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useful</a:t>
            </a:r>
            <a:r>
              <a:rPr lang="fr-FR" dirty="0" smtClean="0">
                <a:sym typeface="Wingdings"/>
              </a:rPr>
              <a:t> ?</a:t>
            </a:r>
            <a:endParaRPr lang="fr-FR" dirty="0">
              <a:sym typeface="Wingdings"/>
            </a:endParaRPr>
          </a:p>
          <a:p>
            <a:pPr marL="380985" lvl="1" indent="0">
              <a:buNone/>
            </a:pPr>
            <a:r>
              <a:rPr lang="fr-FR" dirty="0">
                <a:sym typeface="Wingdings"/>
              </a:rPr>
              <a:t> </a:t>
            </a:r>
            <a:r>
              <a:rPr lang="fr-FR" dirty="0" smtClean="0">
                <a:sym typeface="Wingdings"/>
              </a:rPr>
              <a:t>Test for « faux </a:t>
            </a:r>
            <a:r>
              <a:rPr lang="fr-FR" dirty="0" err="1" smtClean="0">
                <a:sym typeface="Wingdings"/>
              </a:rPr>
              <a:t>bold</a:t>
            </a:r>
            <a:r>
              <a:rPr lang="fr-FR" dirty="0" smtClean="0">
                <a:sym typeface="Wingdings"/>
              </a:rPr>
              <a:t> » or « faux </a:t>
            </a:r>
            <a:r>
              <a:rPr lang="fr-FR" dirty="0" err="1" smtClean="0">
                <a:sym typeface="Wingdings"/>
              </a:rPr>
              <a:t>italic</a:t>
            </a:r>
            <a:r>
              <a:rPr lang="fr-FR" dirty="0" smtClean="0">
                <a:sym typeface="Wingdings"/>
              </a:rPr>
              <a:t> »</a:t>
            </a:r>
            <a:endParaRPr lang="fr-FR" dirty="0"/>
          </a:p>
          <a:p>
            <a:r>
              <a:rPr lang="fr-FR" dirty="0" err="1" smtClean="0"/>
              <a:t>Does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display </a:t>
            </a:r>
            <a:r>
              <a:rPr lang="fr-FR" dirty="0" err="1" smtClean="0"/>
              <a:t>well</a:t>
            </a:r>
            <a:r>
              <a:rPr lang="fr-FR" dirty="0" smtClean="0"/>
              <a:t> on all </a:t>
            </a:r>
            <a:r>
              <a:rPr lang="fr-FR" dirty="0" err="1" smtClean="0"/>
              <a:t>platforms</a:t>
            </a:r>
            <a:r>
              <a:rPr lang="fr-FR" dirty="0" smtClean="0"/>
              <a:t>? </a:t>
            </a:r>
            <a:endParaRPr lang="fr-FR" dirty="0"/>
          </a:p>
          <a:p>
            <a:pPr marL="380985" lvl="1" indent="0">
              <a:buNone/>
            </a:pPr>
            <a:r>
              <a:rPr lang="fr-FR" dirty="0">
                <a:sym typeface="Wingdings"/>
              </a:rPr>
              <a:t> </a:t>
            </a:r>
            <a:r>
              <a:rPr lang="fr-FR" dirty="0" smtClean="0">
                <a:sym typeface="Wingdings"/>
              </a:rPr>
              <a:t>Check for </a:t>
            </a:r>
            <a:r>
              <a:rPr lang="fr-FR" dirty="0" err="1" smtClean="0">
                <a:sym typeface="Wingdings"/>
              </a:rPr>
              <a:t>bad</a:t>
            </a:r>
            <a:r>
              <a:rPr lang="fr-FR" dirty="0" smtClean="0">
                <a:sym typeface="Wingdings"/>
              </a:rPr>
              <a:t> surprises on </a:t>
            </a:r>
            <a:r>
              <a:rPr lang="fr-FR" dirty="0" err="1" smtClean="0">
                <a:sym typeface="Wingdings"/>
              </a:rPr>
              <a:t>old</a:t>
            </a:r>
            <a:r>
              <a:rPr lang="fr-FR" dirty="0" smtClean="0">
                <a:sym typeface="Wingdings"/>
              </a:rPr>
              <a:t> Windows + chrome and on mobiles</a:t>
            </a:r>
            <a:endParaRPr lang="fr-FR" dirty="0">
              <a:sym typeface="Wingdings"/>
            </a:endParaRPr>
          </a:p>
          <a:p>
            <a:r>
              <a:rPr lang="fr-FR" dirty="0" smtClean="0">
                <a:sym typeface="Wingdings"/>
              </a:rPr>
              <a:t>Is </a:t>
            </a:r>
            <a:r>
              <a:rPr lang="fr-FR" dirty="0" err="1" smtClean="0">
                <a:sym typeface="Wingdings"/>
              </a:rPr>
              <a:t>it</a:t>
            </a:r>
            <a:r>
              <a:rPr lang="fr-FR" dirty="0" smtClean="0">
                <a:sym typeface="Wingdings"/>
              </a:rPr>
              <a:t> light </a:t>
            </a:r>
            <a:r>
              <a:rPr lang="fr-FR" dirty="0" err="1" smtClean="0">
                <a:sym typeface="Wingdings"/>
              </a:rPr>
              <a:t>enough</a:t>
            </a:r>
            <a:r>
              <a:rPr lang="fr-FR" dirty="0" smtClean="0">
                <a:sym typeface="Wingdings"/>
              </a:rPr>
              <a:t> for the Web ?</a:t>
            </a:r>
            <a:endParaRPr lang="fr-FR" dirty="0">
              <a:sym typeface="Wingdings"/>
            </a:endParaRPr>
          </a:p>
          <a:p>
            <a:pPr lvl="1">
              <a:buFont typeface="Wingdings" charset="0"/>
              <a:buChar char="è"/>
            </a:pPr>
            <a:r>
              <a:rPr lang="fr-FR" dirty="0">
                <a:sym typeface="Wingdings"/>
              </a:rPr>
              <a:t> &lt; </a:t>
            </a:r>
            <a:r>
              <a:rPr lang="fr-FR" dirty="0" smtClean="0">
                <a:sym typeface="Wingdings"/>
              </a:rPr>
              <a:t>25Ko </a:t>
            </a:r>
            <a:r>
              <a:rPr lang="fr-FR" dirty="0" err="1" smtClean="0">
                <a:sym typeface="Wingdings"/>
              </a:rPr>
              <a:t>is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your</a:t>
            </a:r>
            <a:r>
              <a:rPr lang="fr-FR" dirty="0" smtClean="0">
                <a:sym typeface="Wingdings"/>
              </a:rPr>
              <a:t> gold </a:t>
            </a:r>
            <a:r>
              <a:rPr lang="fr-FR" dirty="0" err="1" smtClean="0">
                <a:sym typeface="Wingdings"/>
              </a:rPr>
              <a:t>rule</a:t>
            </a:r>
            <a:endParaRPr lang="fr-FR" dirty="0">
              <a:sym typeface="Wingdings"/>
            </a:endParaRPr>
          </a:p>
          <a:p>
            <a:r>
              <a:rPr lang="fr-FR" dirty="0" smtClean="0">
                <a:sym typeface="Wingdings"/>
              </a:rPr>
              <a:t>Licence </a:t>
            </a:r>
            <a:r>
              <a:rPr lang="fr-FR" dirty="0" smtClean="0">
                <a:sym typeface="Wingdings"/>
              </a:rPr>
              <a:t>:</a:t>
            </a:r>
            <a:endParaRPr lang="fr-FR" dirty="0"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Can </a:t>
            </a:r>
            <a:r>
              <a:rPr lang="fr-FR" dirty="0" err="1" smtClean="0">
                <a:sym typeface="Wingdings"/>
              </a:rPr>
              <a:t>we</a:t>
            </a:r>
            <a:r>
              <a:rPr lang="fr-FR" dirty="0" smtClean="0">
                <a:sym typeface="Wingdings"/>
              </a:rPr>
              <a:t> self-host the files ?</a:t>
            </a:r>
            <a:endParaRPr lang="fr-FR" dirty="0">
              <a:sym typeface="Wingdings"/>
            </a:endParaRPr>
          </a:p>
          <a:p>
            <a:pPr lvl="1"/>
            <a:r>
              <a:rPr lang="fr-FR" dirty="0" smtClean="0">
                <a:sym typeface="Wingdings"/>
              </a:rPr>
              <a:t>Are </a:t>
            </a:r>
            <a:r>
              <a:rPr lang="fr-FR" dirty="0" err="1" smtClean="0">
                <a:sym typeface="Wingdings"/>
              </a:rPr>
              <a:t>technical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optimizations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allowed</a:t>
            </a:r>
            <a:r>
              <a:rPr lang="fr-FR" dirty="0" smtClean="0">
                <a:sym typeface="Wingdings"/>
              </a:rPr>
              <a:t> </a:t>
            </a:r>
            <a:r>
              <a:rPr lang="fr-FR" dirty="0" smtClean="0">
                <a:sym typeface="Wingdings"/>
              </a:rPr>
              <a:t>?</a:t>
            </a:r>
            <a:endParaRPr lang="fr-FR" dirty="0">
              <a:sym typeface="Wingdings"/>
            </a:endParaRPr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269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Stack</a:t>
            </a:r>
            <a:r>
              <a:rPr lang="fr-FR" dirty="0" smtClean="0"/>
              <a:t> IE9+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33501"/>
            <a:ext cx="8229600" cy="4000500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/* 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declare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*/</a:t>
            </a:r>
          </a:p>
          <a:p>
            <a:pPr marL="0" indent="0">
              <a:buNone/>
            </a:pP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@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font-face { </a:t>
            </a:r>
            <a:endParaRPr lang="fr-FR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font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fr-FR" dirty="0" err="1">
                <a:latin typeface="Courier New" charset="0"/>
                <a:ea typeface="Courier New" charset="0"/>
                <a:cs typeface="Courier New" charset="0"/>
              </a:rPr>
              <a:t>family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fr-FR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fr-FR" b="1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Police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'; 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/>
            </a:r>
            <a:br>
              <a:rPr lang="fr-FR" dirty="0">
                <a:latin typeface="Courier New" charset="0"/>
                <a:ea typeface="Courier New" charset="0"/>
                <a:cs typeface="Courier New" charset="0"/>
              </a:rPr>
            </a:b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:	</a:t>
            </a:r>
            <a:r>
              <a:rPr lang="fr-FR" b="1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local</a:t>
            </a:r>
            <a:r>
              <a:rPr lang="fr-FR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fr-FR" dirty="0" err="1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PoliceFamily</a:t>
            </a:r>
            <a:r>
              <a:rPr lang="fr-FR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 Regular'),</a:t>
            </a:r>
          </a:p>
          <a:p>
            <a:pPr marL="0" indent="0">
              <a:buNone/>
            </a:pPr>
            <a:r>
              <a:rPr lang="fr-FR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fr-FR" b="1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local</a:t>
            </a:r>
            <a:r>
              <a:rPr lang="fr-FR" dirty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fr-FR" dirty="0" err="1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PoliceFamily</a:t>
            </a:r>
            <a:r>
              <a:rPr lang="fr-FR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-Regular'),</a:t>
            </a:r>
          </a:p>
          <a:p>
            <a:pPr marL="0" indent="0">
              <a:buNone/>
            </a:pP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	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url('police.woff2'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) format(</a:t>
            </a:r>
            <a:r>
              <a:rPr lang="fr-FR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fr-FR" b="1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woff2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)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,</a:t>
            </a:r>
          </a:p>
          <a:p>
            <a:pPr marL="0" indent="0">
              <a:buNone/>
            </a:pP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	url(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police.woff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') format(</a:t>
            </a:r>
            <a:r>
              <a:rPr lang="fr-FR" dirty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'</a:t>
            </a:r>
            <a:r>
              <a:rPr lang="fr-FR" b="1" dirty="0" err="1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woff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');</a:t>
            </a:r>
          </a:p>
          <a:p>
            <a:pPr marL="0" indent="0">
              <a:buNone/>
            </a:pP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 font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-</a:t>
            </a:r>
            <a:r>
              <a:rPr lang="fr-FR" dirty="0" err="1">
                <a:latin typeface="Courier New" charset="0"/>
                <a:ea typeface="Courier New" charset="0"/>
                <a:cs typeface="Courier New" charset="0"/>
              </a:rPr>
              <a:t>weight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: normal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 font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-style: normal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  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font-display: </a:t>
            </a:r>
            <a:r>
              <a:rPr lang="fr-FR" b="1" dirty="0" smtClean="0">
                <a:solidFill>
                  <a:srgbClr val="FFC000"/>
                </a:solidFill>
                <a:latin typeface="Courier New" charset="0"/>
                <a:ea typeface="Courier New" charset="0"/>
                <a:cs typeface="Courier New" charset="0"/>
              </a:rPr>
              <a:t>swap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;</a:t>
            </a:r>
          </a:p>
          <a:p>
            <a:pPr marL="0" indent="0">
              <a:buNone/>
            </a:pP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}</a:t>
            </a:r>
          </a:p>
          <a:p>
            <a:pPr marL="0" indent="0">
              <a:buNone/>
            </a:pPr>
            <a:endParaRPr lang="fr-FR" dirty="0" smtClean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/* 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Usage, 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with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fallback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*/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  <a:p>
            <a:pPr marL="0" indent="0">
              <a:buNone/>
            </a:pP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.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element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{ font-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family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: </a:t>
            </a:r>
            <a:r>
              <a:rPr lang="fr-FR" b="1" dirty="0" smtClean="0">
                <a:solidFill>
                  <a:srgbClr val="00B050"/>
                </a:solidFill>
                <a:latin typeface="Courier New" charset="0"/>
                <a:ea typeface="Courier New" charset="0"/>
                <a:cs typeface="Courier New" charset="0"/>
              </a:rPr>
              <a:t>Police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, 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sans-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serif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 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; }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28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Optimize</a:t>
            </a:r>
            <a:r>
              <a:rPr lang="fr-FR" dirty="0" smtClean="0"/>
              <a:t> font files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Propose formats (</a:t>
            </a:r>
            <a:r>
              <a:rPr lang="fr-FR" dirty="0" err="1" smtClean="0"/>
              <a:t>declaration</a:t>
            </a:r>
            <a:r>
              <a:rPr lang="fr-FR" dirty="0" smtClean="0"/>
              <a:t> </a:t>
            </a:r>
            <a:r>
              <a:rPr lang="fr-FR" dirty="0" err="1" smtClean="0"/>
              <a:t>order</a:t>
            </a:r>
            <a:r>
              <a:rPr lang="fr-FR" dirty="0" smtClean="0"/>
              <a:t> </a:t>
            </a:r>
            <a:r>
              <a:rPr lang="fr-FR" dirty="0" err="1" smtClean="0"/>
              <a:t>matters</a:t>
            </a:r>
            <a:r>
              <a:rPr lang="fr-FR" dirty="0" smtClean="0"/>
              <a:t>) :</a:t>
            </a:r>
          </a:p>
          <a:p>
            <a:pPr lvl="1"/>
            <a:r>
              <a:rPr lang="fr-FR" dirty="0" smtClean="0"/>
              <a:t>EOT </a:t>
            </a:r>
            <a:r>
              <a:rPr lang="fr-FR" dirty="0" smtClean="0"/>
              <a:t>: </a:t>
            </a:r>
            <a:r>
              <a:rPr lang="fr-FR" dirty="0" smtClean="0"/>
              <a:t>serve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compressed</a:t>
            </a:r>
            <a:endParaRPr lang="fr-FR" dirty="0" smtClean="0"/>
          </a:p>
          <a:p>
            <a:pPr lvl="1"/>
            <a:r>
              <a:rPr lang="fr-FR" dirty="0" err="1" smtClean="0"/>
              <a:t>Woff</a:t>
            </a:r>
            <a:r>
              <a:rPr lang="fr-FR" dirty="0" smtClean="0"/>
              <a:t> : </a:t>
            </a:r>
            <a:r>
              <a:rPr lang="fr-FR" dirty="0" err="1" smtClean="0"/>
              <a:t>already</a:t>
            </a:r>
            <a:r>
              <a:rPr lang="fr-FR" dirty="0" smtClean="0"/>
              <a:t> </a:t>
            </a:r>
            <a:r>
              <a:rPr lang="fr-FR" dirty="0" err="1" smtClean="0"/>
              <a:t>compressed</a:t>
            </a:r>
            <a:endParaRPr lang="fr-FR" dirty="0" smtClean="0"/>
          </a:p>
          <a:p>
            <a:pPr lvl="1"/>
            <a:r>
              <a:rPr lang="fr-FR" dirty="0" err="1" smtClean="0"/>
              <a:t>Woff</a:t>
            </a:r>
            <a:r>
              <a:rPr lang="fr-FR" dirty="0" smtClean="0"/>
              <a:t> 2 : +30% de compression</a:t>
            </a:r>
          </a:p>
          <a:p>
            <a:endParaRPr lang="fr-FR" dirty="0" smtClean="0"/>
          </a:p>
          <a:p>
            <a:r>
              <a:rPr lang="fr-FR" dirty="0" err="1" smtClean="0"/>
              <a:t>Include</a:t>
            </a:r>
            <a:r>
              <a:rPr lang="fr-FR" dirty="0" smtClean="0"/>
              <a:t>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characters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a </a:t>
            </a:r>
            <a:r>
              <a:rPr lang="fr-FR" dirty="0" err="1" smtClean="0"/>
              <a:t>language</a:t>
            </a:r>
            <a:r>
              <a:rPr lang="fr-FR" dirty="0" smtClean="0"/>
              <a:t>, </a:t>
            </a:r>
            <a:r>
              <a:rPr lang="fr-FR" dirty="0" err="1" smtClean="0"/>
              <a:t>aka</a:t>
            </a:r>
            <a:r>
              <a:rPr lang="fr-FR" dirty="0" smtClean="0"/>
              <a:t> «</a:t>
            </a:r>
            <a:r>
              <a:rPr lang="fr-FR" dirty="0" smtClean="0"/>
              <a:t> </a:t>
            </a:r>
            <a:r>
              <a:rPr lang="fr-FR" dirty="0" err="1" smtClean="0"/>
              <a:t>subsetting</a:t>
            </a:r>
            <a:r>
              <a:rPr lang="fr-FR" dirty="0" smtClean="0"/>
              <a:t> </a:t>
            </a:r>
            <a:r>
              <a:rPr lang="fr-FR" dirty="0" smtClean="0"/>
              <a:t>»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Tools </a:t>
            </a:r>
            <a:r>
              <a:rPr lang="fr-FR" dirty="0" smtClean="0"/>
              <a:t>:</a:t>
            </a:r>
            <a:endParaRPr lang="fr-FR" dirty="0"/>
          </a:p>
          <a:p>
            <a:pPr lvl="1"/>
            <a:r>
              <a:rPr lang="fr-FR" dirty="0" err="1" smtClean="0"/>
              <a:t>Convert</a:t>
            </a:r>
            <a:r>
              <a:rPr lang="fr-FR" dirty="0" smtClean="0"/>
              <a:t> to Woff2, </a:t>
            </a:r>
            <a:r>
              <a:rPr lang="fr-FR" dirty="0" err="1" smtClean="0"/>
              <a:t>subsetting</a:t>
            </a:r>
            <a:r>
              <a:rPr lang="fr-FR" dirty="0" smtClean="0"/>
              <a:t> : </a:t>
            </a:r>
            <a:r>
              <a:rPr lang="fr-FR" dirty="0" smtClean="0">
                <a:hlinkClick r:id="rId3"/>
              </a:rPr>
              <a:t>fontsquirrel.com/tools/webfont-generator</a:t>
            </a:r>
            <a:r>
              <a:rPr lang="fr-FR" dirty="0" smtClean="0"/>
              <a:t> </a:t>
            </a:r>
            <a:endParaRPr lang="fr-FR" dirty="0" smtClean="0"/>
          </a:p>
          <a:p>
            <a:pPr lvl="1"/>
            <a:r>
              <a:rPr lang="fr-FR" dirty="0" err="1" smtClean="0"/>
              <a:t>Analyze</a:t>
            </a:r>
            <a:r>
              <a:rPr lang="fr-FR" dirty="0" smtClean="0"/>
              <a:t> </a:t>
            </a:r>
            <a:r>
              <a:rPr lang="fr-FR" dirty="0" err="1" smtClean="0"/>
              <a:t>what’s</a:t>
            </a:r>
            <a:r>
              <a:rPr lang="fr-FR" dirty="0" smtClean="0"/>
              <a:t> </a:t>
            </a:r>
            <a:r>
              <a:rPr lang="fr-FR" dirty="0" err="1" smtClean="0"/>
              <a:t>really</a:t>
            </a:r>
            <a:r>
              <a:rPr lang="fr-FR" dirty="0" smtClean="0"/>
              <a:t> </a:t>
            </a:r>
            <a:r>
              <a:rPr lang="fr-FR" dirty="0" err="1" smtClean="0"/>
              <a:t>used</a:t>
            </a:r>
            <a:r>
              <a:rPr lang="fr-FR" dirty="0" smtClean="0"/>
              <a:t> on a page </a:t>
            </a:r>
            <a:r>
              <a:rPr lang="fr-FR" dirty="0"/>
              <a:t>: </a:t>
            </a:r>
            <a:r>
              <a:rPr lang="fr-FR" dirty="0" smtClean="0">
                <a:hlinkClick r:id="rId4"/>
              </a:rPr>
              <a:t>github.com/paulcalvano/webfont-usage-analyzer/blob/master/Font_Analysis.js</a:t>
            </a:r>
            <a:r>
              <a:rPr lang="fr-FR" dirty="0" smtClean="0"/>
              <a:t> </a:t>
            </a:r>
          </a:p>
          <a:p>
            <a:pPr lvl="1"/>
            <a:r>
              <a:rPr lang="fr-FR" dirty="0" err="1" smtClean="0"/>
              <a:t>Convert</a:t>
            </a:r>
            <a:r>
              <a:rPr lang="fr-FR" dirty="0" smtClean="0"/>
              <a:t> + </a:t>
            </a:r>
            <a:r>
              <a:rPr lang="fr-FR" dirty="0" err="1" smtClean="0"/>
              <a:t>subset</a:t>
            </a:r>
            <a:r>
              <a:rPr lang="fr-FR" dirty="0" smtClean="0"/>
              <a:t> + </a:t>
            </a:r>
            <a:r>
              <a:rPr lang="fr-FR" dirty="0" err="1" smtClean="0"/>
              <a:t>asynchronous</a:t>
            </a:r>
            <a:r>
              <a:rPr lang="fr-FR" dirty="0" smtClean="0"/>
              <a:t> </a:t>
            </a:r>
            <a:r>
              <a:rPr lang="fr-FR" dirty="0" err="1" smtClean="0"/>
              <a:t>download</a:t>
            </a:r>
            <a:r>
              <a:rPr lang="fr-FR" dirty="0" smtClean="0"/>
              <a:t> </a:t>
            </a:r>
            <a:r>
              <a:rPr lang="fr-FR" dirty="0"/>
              <a:t>: </a:t>
            </a:r>
            <a:r>
              <a:rPr lang="fr-FR" dirty="0" smtClean="0">
                <a:hlinkClick r:id="rId5"/>
              </a:rPr>
              <a:t>Subfont</a:t>
            </a:r>
            <a:r>
              <a:rPr lang="fr-FR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28777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Set a </a:t>
            </a:r>
            <a:r>
              <a:rPr lang="fr-FR" dirty="0" err="1" smtClean="0"/>
              <a:t>rule</a:t>
            </a:r>
            <a:r>
              <a:rPr lang="fr-FR" dirty="0" smtClean="0"/>
              <a:t> </a:t>
            </a:r>
            <a:r>
              <a:rPr lang="fr-FR" dirty="0" err="1" smtClean="0"/>
              <a:t>while</a:t>
            </a:r>
            <a:r>
              <a:rPr lang="fr-FR" dirty="0" smtClean="0"/>
              <a:t> </a:t>
            </a:r>
            <a:r>
              <a:rPr lang="fr-FR" dirty="0" err="1" smtClean="0"/>
              <a:t>waiting</a:t>
            </a:r>
            <a:r>
              <a:rPr lang="fr-FR" dirty="0" smtClean="0"/>
              <a:t> the font file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33500"/>
            <a:ext cx="8229600" cy="403957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dirty="0" smtClean="0"/>
              <a:t>Use the </a:t>
            </a:r>
            <a:r>
              <a:rPr lang="fr-FR" b="1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font-display</a:t>
            </a:r>
            <a:r>
              <a:rPr lang="fr-FR" dirty="0" smtClean="0">
                <a:solidFill>
                  <a:srgbClr val="FFC000"/>
                </a:solidFill>
                <a:ea typeface="Consolas" charset="0"/>
                <a:cs typeface="Consolas" charset="0"/>
              </a:rPr>
              <a:t> </a:t>
            </a:r>
            <a:r>
              <a:rPr lang="fr-FR" dirty="0" err="1" smtClean="0">
                <a:ea typeface="Consolas" charset="0"/>
                <a:cs typeface="Consolas" charset="0"/>
              </a:rPr>
              <a:t>property</a:t>
            </a:r>
            <a:r>
              <a:rPr lang="fr-FR" dirty="0" smtClean="0">
                <a:ea typeface="Consolas" charset="0"/>
                <a:cs typeface="Consolas" charset="0"/>
              </a:rPr>
              <a:t> in the </a:t>
            </a:r>
            <a:r>
              <a:rPr lang="fr-FR" dirty="0" err="1" smtClean="0">
                <a:ea typeface="Consolas" charset="0"/>
                <a:cs typeface="Consolas" charset="0"/>
              </a:rPr>
              <a:t>claration</a:t>
            </a:r>
            <a:r>
              <a:rPr lang="fr-FR" dirty="0" smtClean="0">
                <a:ea typeface="Consolas" charset="0"/>
                <a:cs typeface="Consolas" charset="0"/>
              </a:rPr>
              <a:t> 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@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font-face</a:t>
            </a:r>
            <a:r>
              <a:rPr lang="fr-FR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fr-FR" dirty="0" err="1" smtClean="0">
                <a:latin typeface="Arial" charset="0"/>
                <a:ea typeface="Arial" charset="0"/>
                <a:cs typeface="Arial" charset="0"/>
              </a:rPr>
              <a:t>declaration</a:t>
            </a:r>
            <a:endParaRPr lang="fr-FR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fr-FR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font-display: </a:t>
            </a:r>
            <a:r>
              <a:rPr lang="fr-FR" b="1" dirty="0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swap</a:t>
            </a:r>
            <a:endParaRPr lang="fr-FR" dirty="0" smtClean="0">
              <a:solidFill>
                <a:srgbClr val="FFC000"/>
              </a:solidFill>
            </a:endParaRPr>
          </a:p>
          <a:p>
            <a:pPr marL="971532" lvl="1" indent="-457200">
              <a:buFont typeface="+mj-lt"/>
              <a:buAutoNum type="arabicPeriod"/>
            </a:pPr>
            <a:r>
              <a:rPr lang="fr-FR" dirty="0" smtClean="0"/>
              <a:t>Displays the </a:t>
            </a:r>
            <a:r>
              <a:rPr lang="fr-FR" dirty="0" err="1" smtClean="0"/>
              <a:t>fallback</a:t>
            </a:r>
            <a:r>
              <a:rPr lang="fr-FR" dirty="0" smtClean="0"/>
              <a:t> font</a:t>
            </a:r>
            <a:endParaRPr lang="fr-FR" dirty="0"/>
          </a:p>
          <a:p>
            <a:pPr marL="971532" lvl="1" indent="-457200">
              <a:buFont typeface="+mj-lt"/>
              <a:buAutoNum type="arabicPeriod"/>
            </a:pPr>
            <a:r>
              <a:rPr lang="fr-FR" dirty="0" smtClean="0">
                <a:sym typeface="Wingdings"/>
              </a:rPr>
              <a:t>Final font</a:t>
            </a:r>
            <a:endParaRPr lang="fr-FR" dirty="0" smtClean="0"/>
          </a:p>
          <a:p>
            <a:r>
              <a:rPr lang="fr-FR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font-display: </a:t>
            </a:r>
            <a:r>
              <a:rPr lang="fr-FR" b="1" dirty="0" err="1" smtClean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fallback</a:t>
            </a:r>
            <a:endParaRPr lang="fr-FR" dirty="0" smtClean="0">
              <a:solidFill>
                <a:srgbClr val="FFC000"/>
              </a:solidFill>
            </a:endParaRPr>
          </a:p>
          <a:p>
            <a:pPr marL="971532" lvl="1" indent="-457200">
              <a:buFont typeface="+mj-lt"/>
              <a:buAutoNum type="arabicPeriod"/>
            </a:pPr>
            <a:r>
              <a:rPr lang="fr-FR" dirty="0" smtClean="0"/>
              <a:t>Invisible </a:t>
            </a:r>
            <a:r>
              <a:rPr lang="fr-FR" dirty="0" err="1" smtClean="0"/>
              <a:t>text</a:t>
            </a:r>
            <a:r>
              <a:rPr lang="fr-FR" dirty="0" smtClean="0"/>
              <a:t> for 100 ms</a:t>
            </a:r>
            <a:r>
              <a:rPr lang="fr-FR" dirty="0" smtClean="0"/>
              <a:t>,</a:t>
            </a:r>
          </a:p>
          <a:p>
            <a:pPr marL="971532" lvl="1" indent="-457200">
              <a:buFont typeface="+mj-lt"/>
              <a:buAutoNum type="arabicPeriod"/>
            </a:pPr>
            <a:r>
              <a:rPr lang="fr-FR" dirty="0"/>
              <a:t>Displays the </a:t>
            </a:r>
            <a:r>
              <a:rPr lang="fr-FR" dirty="0" err="1"/>
              <a:t>fallback</a:t>
            </a:r>
            <a:r>
              <a:rPr lang="fr-FR" dirty="0"/>
              <a:t> font</a:t>
            </a:r>
          </a:p>
          <a:p>
            <a:pPr marL="971532" lvl="1" indent="-457200">
              <a:buFont typeface="+mj-lt"/>
              <a:buAutoNum type="arabicPeriod"/>
            </a:pPr>
            <a:r>
              <a:rPr lang="fr-FR" dirty="0" smtClean="0"/>
              <a:t>No final font if not in browsers cache</a:t>
            </a:r>
            <a:endParaRPr lang="fr-FR" dirty="0" smtClean="0"/>
          </a:p>
          <a:p>
            <a:r>
              <a:rPr lang="fr-FR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font-display: </a:t>
            </a:r>
            <a:r>
              <a:rPr lang="fr-FR" b="1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block</a:t>
            </a:r>
            <a:r>
              <a:rPr lang="fr-FR" dirty="0" smtClean="0">
                <a:solidFill>
                  <a:srgbClr val="FFC000"/>
                </a:solidFill>
              </a:rPr>
              <a:t> </a:t>
            </a:r>
          </a:p>
          <a:p>
            <a:pPr marL="971532" lvl="1" indent="-457200">
              <a:buFont typeface="+mj-lt"/>
              <a:buAutoNum type="arabicPeriod"/>
            </a:pPr>
            <a:r>
              <a:rPr lang="fr-FR" dirty="0" smtClean="0"/>
              <a:t>Invisible </a:t>
            </a:r>
            <a:r>
              <a:rPr lang="fr-FR" dirty="0" err="1" smtClean="0"/>
              <a:t>text</a:t>
            </a:r>
            <a:r>
              <a:rPr lang="fr-FR" dirty="0" smtClean="0"/>
              <a:t> for 3 s</a:t>
            </a:r>
            <a:r>
              <a:rPr lang="fr-FR" dirty="0" smtClean="0"/>
              <a:t>,</a:t>
            </a:r>
          </a:p>
          <a:p>
            <a:pPr marL="971532" lvl="1" indent="-457200">
              <a:buFont typeface="+mj-lt"/>
              <a:buAutoNum type="arabicPeriod"/>
            </a:pPr>
            <a:r>
              <a:rPr lang="fr-FR" dirty="0"/>
              <a:t>Displays the </a:t>
            </a:r>
            <a:r>
              <a:rPr lang="fr-FR" dirty="0" err="1"/>
              <a:t>fallback</a:t>
            </a:r>
            <a:r>
              <a:rPr lang="fr-FR" dirty="0"/>
              <a:t> font</a:t>
            </a:r>
          </a:p>
          <a:p>
            <a:pPr marL="971532" lvl="1" indent="-457200">
              <a:buFont typeface="+mj-lt"/>
              <a:buAutoNum type="arabicPeriod"/>
            </a:pPr>
            <a:r>
              <a:rPr lang="fr-FR" dirty="0">
                <a:sym typeface="Wingdings"/>
              </a:rPr>
              <a:t>Final </a:t>
            </a:r>
            <a:r>
              <a:rPr lang="fr-FR" dirty="0" smtClean="0">
                <a:sym typeface="Wingdings"/>
              </a:rPr>
              <a:t>font</a:t>
            </a:r>
            <a:endParaRPr lang="fr-FR" dirty="0" smtClean="0"/>
          </a:p>
          <a:p>
            <a:r>
              <a:rPr lang="fr-FR" dirty="0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font-display: </a:t>
            </a:r>
            <a:r>
              <a:rPr lang="fr-FR" b="1" dirty="0" err="1">
                <a:solidFill>
                  <a:srgbClr val="FFC000"/>
                </a:solidFill>
                <a:latin typeface="Consolas" charset="0"/>
                <a:ea typeface="Consolas" charset="0"/>
                <a:cs typeface="Consolas" charset="0"/>
              </a:rPr>
              <a:t>optional</a:t>
            </a:r>
            <a:r>
              <a:rPr lang="fr-FR" dirty="0" smtClean="0">
                <a:solidFill>
                  <a:srgbClr val="FFC000"/>
                </a:solidFill>
              </a:rPr>
              <a:t> :</a:t>
            </a:r>
          </a:p>
          <a:p>
            <a:pPr marL="971532" lvl="1" indent="-457200">
              <a:buFont typeface="+mj-lt"/>
              <a:buAutoNum type="arabicPeriod"/>
            </a:pPr>
            <a:r>
              <a:rPr lang="fr-FR" dirty="0"/>
              <a:t>Invisible </a:t>
            </a:r>
            <a:r>
              <a:rPr lang="fr-FR" dirty="0" err="1"/>
              <a:t>text</a:t>
            </a:r>
            <a:r>
              <a:rPr lang="fr-FR" dirty="0"/>
              <a:t> for 100 ms </a:t>
            </a:r>
            <a:r>
              <a:rPr lang="fr-FR" dirty="0" smtClean="0"/>
              <a:t>, </a:t>
            </a:r>
            <a:r>
              <a:rPr lang="fr-FR" dirty="0" err="1" smtClean="0"/>
              <a:t>then</a:t>
            </a:r>
            <a:r>
              <a:rPr lang="fr-FR" dirty="0" smtClean="0"/>
              <a:t> </a:t>
            </a:r>
            <a:r>
              <a:rPr lang="fr-FR" dirty="0" smtClean="0"/>
              <a:t>:</a:t>
            </a:r>
            <a:endParaRPr lang="fr-FR" dirty="0" smtClean="0"/>
          </a:p>
          <a:p>
            <a:pPr marL="1371568" lvl="2" indent="-457200">
              <a:buFont typeface="+mj-lt"/>
              <a:buAutoNum type="arabicPeriod"/>
            </a:pPr>
            <a:r>
              <a:rPr lang="fr-FR" dirty="0" smtClean="0"/>
              <a:t>sans cache : affichage de la </a:t>
            </a:r>
            <a:r>
              <a:rPr lang="fr-FR" dirty="0" err="1" smtClean="0"/>
              <a:t>fallback</a:t>
            </a:r>
            <a:endParaRPr lang="fr-FR" dirty="0" smtClean="0"/>
          </a:p>
          <a:p>
            <a:pPr marL="1371568" lvl="2" indent="-457200">
              <a:buFont typeface="+mj-lt"/>
              <a:buAutoNum type="arabicPeriod"/>
            </a:pPr>
            <a:r>
              <a:rPr lang="fr-FR" dirty="0" smtClean="0"/>
              <a:t>avec cache : affichage de la font finale</a:t>
            </a:r>
            <a:endParaRPr lang="fr-FR" dirty="0"/>
          </a:p>
        </p:txBody>
      </p:sp>
      <p:sp>
        <p:nvSpPr>
          <p:cNvPr id="4" name="ZoneTexte 3"/>
          <p:cNvSpPr txBox="1"/>
          <p:nvPr/>
        </p:nvSpPr>
        <p:spPr>
          <a:xfrm>
            <a:off x="885904" y="5373079"/>
            <a:ext cx="5186035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 smtClean="0">
                <a:latin typeface="Open Sans Regular" charset="0"/>
              </a:rPr>
              <a:t>By default, browsers </a:t>
            </a:r>
            <a:r>
              <a:rPr lang="fr-FR" sz="1500" dirty="0" smtClean="0">
                <a:solidFill>
                  <a:srgbClr val="FF0000"/>
                </a:solidFill>
                <a:latin typeface="Consolas" charset="0"/>
                <a:ea typeface="Consolas" charset="0"/>
                <a:cs typeface="Consolas" charset="0"/>
              </a:rPr>
              <a:t>block</a:t>
            </a:r>
            <a:r>
              <a:rPr lang="fr-FR" sz="1500" dirty="0" smtClean="0">
                <a:latin typeface="Open Sans Regular" charset="0"/>
              </a:rPr>
              <a:t> (</a:t>
            </a:r>
            <a:r>
              <a:rPr lang="fr-FR" sz="1500" dirty="0" err="1" smtClean="0">
                <a:latin typeface="Open Sans Regular" charset="0"/>
              </a:rPr>
              <a:t>except</a:t>
            </a:r>
            <a:r>
              <a:rPr lang="fr-FR" sz="1500" dirty="0" smtClean="0">
                <a:latin typeface="Open Sans Regular" charset="0"/>
              </a:rPr>
              <a:t> IE</a:t>
            </a:r>
            <a:r>
              <a:rPr lang="fr-FR" sz="1500" dirty="0">
                <a:latin typeface="Open Sans Regular" charset="0"/>
              </a:rPr>
              <a:t>, </a:t>
            </a:r>
            <a:r>
              <a:rPr lang="fr-FR" sz="1500" dirty="0" err="1" smtClean="0">
                <a:latin typeface="Open Sans Regular" charset="0"/>
              </a:rPr>
              <a:t>that</a:t>
            </a:r>
            <a:r>
              <a:rPr lang="fr-FR" sz="1500" dirty="0" smtClean="0">
                <a:latin typeface="Open Sans Regular" charset="0"/>
              </a:rPr>
              <a:t> </a:t>
            </a:r>
            <a:r>
              <a:rPr lang="fr-FR" sz="1500" dirty="0" err="1" smtClean="0">
                <a:latin typeface="Open Sans Regular" charset="0"/>
              </a:rPr>
              <a:t>already</a:t>
            </a:r>
            <a:r>
              <a:rPr lang="fr-FR" sz="1500" dirty="0" smtClean="0">
                <a:latin typeface="Open Sans Regular" charset="0"/>
              </a:rPr>
              <a:t> </a:t>
            </a:r>
            <a:r>
              <a:rPr lang="fr-FR" sz="1500" dirty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swap</a:t>
            </a:r>
            <a:r>
              <a:rPr lang="fr-FR" sz="1500" dirty="0">
                <a:latin typeface="Open Sans Regular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509669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font-display</a:t>
            </a:r>
            <a:r>
              <a:rPr lang="fr-FR" dirty="0" smtClean="0"/>
              <a:t> values </a:t>
            </a:r>
            <a:r>
              <a:rPr lang="fr-FR" dirty="0" err="1" smtClean="0"/>
              <a:t>demo</a:t>
            </a:r>
            <a:endParaRPr lang="fr-FR" dirty="0"/>
          </a:p>
        </p:txBody>
      </p:sp>
      <p:pic>
        <p:nvPicPr>
          <p:cNvPr id="5" name="07 font display.mo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12636" y="1333500"/>
            <a:ext cx="5917406" cy="3771636"/>
          </a:xfrm>
        </p:spPr>
      </p:pic>
      <p:sp>
        <p:nvSpPr>
          <p:cNvPr id="4" name="Rectangle 3"/>
          <p:cNvSpPr/>
          <p:nvPr/>
        </p:nvSpPr>
        <p:spPr>
          <a:xfrm>
            <a:off x="762000" y="5257271"/>
            <a:ext cx="2878032" cy="3231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500" dirty="0">
                <a:latin typeface="Open Sans Regular" charset="0"/>
                <a:hlinkClick r:id="rId5"/>
              </a:rPr>
              <a:t>https://font-display.glitch.me/</a:t>
            </a:r>
            <a:r>
              <a:rPr lang="fr-FR" sz="1500" dirty="0">
                <a:latin typeface="Open Sans Regula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9952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about the </a:t>
            </a:r>
            <a:r>
              <a:rPr lang="fr-FR" dirty="0" err="1" smtClean="0"/>
              <a:t>variants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Regular font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loaded</a:t>
            </a:r>
            <a:r>
              <a:rPr lang="fr-FR" dirty="0" smtClean="0"/>
              <a:t>, but …</a:t>
            </a:r>
            <a:endParaRPr lang="fr-FR" dirty="0"/>
          </a:p>
        </p:txBody>
      </p:sp>
      <p:pic>
        <p:nvPicPr>
          <p:cNvPr id="9" name="Espace réservé du contenu 8" descr="foit.jpg"/>
          <p:cNvPicPr>
            <a:picLocks noGrp="1" noChangeAspect="1"/>
          </p:cNvPicPr>
          <p:nvPr>
            <p:ph sz="half" idx="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" b="637"/>
          <a:stretch/>
        </p:blipFill>
        <p:spPr>
          <a:xfrm>
            <a:off x="457200" y="1995948"/>
            <a:ext cx="4040188" cy="2293491"/>
          </a:xfrm>
        </p:spPr>
      </p:pic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« </a:t>
            </a:r>
            <a:r>
              <a:rPr lang="fr-FR" dirty="0" err="1" smtClean="0"/>
              <a:t>bold-italic</a:t>
            </a:r>
            <a:r>
              <a:rPr lang="fr-FR" dirty="0" smtClean="0"/>
              <a:t> » </a:t>
            </a:r>
            <a:r>
              <a:rPr lang="fr-FR" dirty="0" err="1" smtClean="0"/>
              <a:t>loads</a:t>
            </a:r>
            <a:r>
              <a:rPr lang="fr-FR" dirty="0" smtClean="0"/>
              <a:t> </a:t>
            </a:r>
            <a:r>
              <a:rPr lang="fr-FR" dirty="0" err="1" smtClean="0"/>
              <a:t>separately</a:t>
            </a:r>
            <a:endParaRPr lang="fr-FR" dirty="0"/>
          </a:p>
        </p:txBody>
      </p:sp>
      <p:pic>
        <p:nvPicPr>
          <p:cNvPr id="10" name="Espace réservé du contenu 9" descr="complete.jpg"/>
          <p:cNvPicPr>
            <a:picLocks noGrp="1" noChangeAspect="1"/>
          </p:cNvPicPr>
          <p:nvPr>
            <p:ph sz="quarter" idx="4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09" b="656"/>
          <a:stretch/>
        </p:blipFill>
        <p:spPr>
          <a:xfrm>
            <a:off x="4645031" y="1995948"/>
            <a:ext cx="4041775" cy="2293492"/>
          </a:xfrm>
        </p:spPr>
      </p:pic>
      <p:sp>
        <p:nvSpPr>
          <p:cNvPr id="3" name="ZoneTexte 2"/>
          <p:cNvSpPr txBox="1"/>
          <p:nvPr/>
        </p:nvSpPr>
        <p:spPr>
          <a:xfrm>
            <a:off x="1286412" y="4920470"/>
            <a:ext cx="64219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Use </a:t>
            </a:r>
            <a:r>
              <a:rPr lang="fr-FR" dirty="0" err="1" smtClean="0"/>
              <a:t>FontFace</a:t>
            </a:r>
            <a:r>
              <a:rPr lang="fr-FR" dirty="0" smtClean="0"/>
              <a:t> JS API </a:t>
            </a:r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need</a:t>
            </a:r>
            <a:r>
              <a:rPr lang="fr-FR" dirty="0" smtClean="0"/>
              <a:t> to </a:t>
            </a:r>
            <a:r>
              <a:rPr lang="fr-FR" dirty="0" err="1" smtClean="0"/>
              <a:t>orchestrate</a:t>
            </a:r>
            <a:r>
              <a:rPr lang="fr-FR" dirty="0" smtClean="0"/>
              <a:t> all of </a:t>
            </a:r>
            <a:r>
              <a:rPr lang="fr-FR" dirty="0" err="1" smtClean="0"/>
              <a:t>that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76909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future : variable fonts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fr-FR" dirty="0" smtClean="0"/>
              <a:t>All possible variations in one file,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parameters</a:t>
            </a:r>
            <a:r>
              <a:rPr lang="fr-FR" dirty="0" smtClean="0"/>
              <a:t> </a:t>
            </a:r>
            <a:r>
              <a:rPr lang="fr-FR" dirty="0" err="1" smtClean="0"/>
              <a:t>given</a:t>
            </a:r>
            <a:r>
              <a:rPr lang="fr-FR" dirty="0" smtClean="0"/>
              <a:t> by CSS</a:t>
            </a:r>
          </a:p>
          <a:p>
            <a:endParaRPr lang="fr-FR" dirty="0" smtClean="0"/>
          </a:p>
          <a:p>
            <a:r>
              <a:rPr lang="fr-FR" dirty="0" err="1" smtClean="0"/>
              <a:t>Demos</a:t>
            </a:r>
            <a:r>
              <a:rPr lang="fr-FR" dirty="0" smtClean="0"/>
              <a:t> :</a:t>
            </a:r>
          </a:p>
          <a:p>
            <a:pPr lvl="1"/>
            <a:r>
              <a:rPr lang="fr-FR" dirty="0" smtClean="0"/>
              <a:t> </a:t>
            </a:r>
            <a:r>
              <a:rPr lang="fr-FR" dirty="0" smtClean="0">
                <a:hlinkClick r:id="rId3"/>
              </a:rPr>
              <a:t>v-fonts.com/</a:t>
            </a:r>
            <a:r>
              <a:rPr lang="fr-FR" dirty="0" smtClean="0"/>
              <a:t> </a:t>
            </a:r>
            <a:r>
              <a:rPr lang="fr-FR" dirty="0" smtClean="0"/>
              <a:t>(</a:t>
            </a:r>
            <a:r>
              <a:rPr lang="fr-FR" dirty="0" err="1" smtClean="0"/>
              <a:t>see</a:t>
            </a:r>
            <a:r>
              <a:rPr lang="fr-FR" dirty="0" smtClean="0"/>
              <a:t> «</a:t>
            </a:r>
            <a:r>
              <a:rPr lang="fr-FR" dirty="0" smtClean="0"/>
              <a:t> Inter UI » </a:t>
            </a:r>
            <a:r>
              <a:rPr lang="fr-FR" dirty="0" smtClean="0"/>
              <a:t>or «</a:t>
            </a:r>
            <a:r>
              <a:rPr lang="fr-FR" dirty="0" smtClean="0"/>
              <a:t> Agrandir Variable »)</a:t>
            </a:r>
          </a:p>
          <a:p>
            <a:pPr lvl="1"/>
            <a:r>
              <a:rPr lang="fr-FR" dirty="0" smtClean="0">
                <a:hlinkClick r:id="rId4"/>
              </a:rPr>
              <a:t>www.axis-praxis.org/</a:t>
            </a:r>
            <a:endParaRPr lang="fr-FR" dirty="0" smtClean="0"/>
          </a:p>
        </p:txBody>
      </p:sp>
      <p:sp>
        <p:nvSpPr>
          <p:cNvPr id="8" name="Espace réservé du contenu 7"/>
          <p:cNvSpPr>
            <a:spLocks noGrp="1"/>
          </p:cNvSpPr>
          <p:nvPr>
            <p:ph sz="half" idx="2"/>
          </p:nvPr>
        </p:nvSpPr>
        <p:spPr>
          <a:xfrm>
            <a:off x="4611329" y="1333501"/>
            <a:ext cx="4532671" cy="3771636"/>
          </a:xfrm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fr-FR" b="1" dirty="0" smtClean="0">
                <a:latin typeface="Consolas" charset="0"/>
                <a:ea typeface="Consolas" charset="0"/>
                <a:cs typeface="Consolas" charset="0"/>
              </a:rPr>
              <a:t>font-variation-settings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: "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wght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" 400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, "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slnt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" 0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fr-FR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fr-FR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fr-FR" b="1" dirty="0">
                <a:latin typeface="Consolas" charset="0"/>
                <a:ea typeface="Consolas" charset="0"/>
                <a:cs typeface="Consolas" charset="0"/>
              </a:rPr>
              <a:t>font-variation-settings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: "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wght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fr-FR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900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, "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slnt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" 0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fr-FR" dirty="0" smtClean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endParaRPr lang="fr-FR" dirty="0">
              <a:latin typeface="Consolas" charset="0"/>
              <a:ea typeface="Consolas" charset="0"/>
              <a:cs typeface="Consolas" charset="0"/>
            </a:endParaRPr>
          </a:p>
          <a:p>
            <a:pPr marL="0" indent="0">
              <a:buNone/>
            </a:pPr>
            <a:r>
              <a:rPr lang="fr-FR" b="1" dirty="0">
                <a:latin typeface="Consolas" charset="0"/>
                <a:ea typeface="Consolas" charset="0"/>
                <a:cs typeface="Consolas" charset="0"/>
              </a:rPr>
              <a:t>font-variation-settings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: "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wght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400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, "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slnt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" </a:t>
            </a:r>
            <a:r>
              <a:rPr lang="fr-FR" dirty="0" smtClean="0">
                <a:solidFill>
                  <a:srgbClr val="00B050"/>
                </a:solidFill>
                <a:latin typeface="Consolas" charset="0"/>
                <a:ea typeface="Consolas" charset="0"/>
                <a:cs typeface="Consolas" charset="0"/>
              </a:rPr>
              <a:t>10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;</a:t>
            </a:r>
          </a:p>
          <a:p>
            <a:pPr marL="0" indent="0">
              <a:buNone/>
            </a:pPr>
            <a:endParaRPr lang="fr-FR" dirty="0">
              <a:latin typeface="Consolas" charset="0"/>
              <a:ea typeface="Consolas" charset="0"/>
              <a:cs typeface="Consolas" charset="0"/>
            </a:endParaRPr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68741" y="1953695"/>
            <a:ext cx="2571750" cy="43391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68741" y="3235245"/>
            <a:ext cx="2688167" cy="39158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68741" y="4491139"/>
            <a:ext cx="2614083" cy="433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131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Images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9597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Know </a:t>
            </a:r>
            <a:r>
              <a:rPr lang="fr-FR" dirty="0" err="1" smtClean="0"/>
              <a:t>your</a:t>
            </a:r>
            <a:r>
              <a:rPr lang="fr-FR" dirty="0" smtClean="0"/>
              <a:t> format</a:t>
            </a:r>
            <a:endParaRPr lang="fr-FR" dirty="0"/>
          </a:p>
        </p:txBody>
      </p:sp>
      <p:sp>
        <p:nvSpPr>
          <p:cNvPr id="4" name="Espace réservé du texte 3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Flat </a:t>
            </a:r>
            <a:r>
              <a:rPr lang="fr-FR" dirty="0" err="1" smtClean="0"/>
              <a:t>colors</a:t>
            </a:r>
            <a:r>
              <a:rPr lang="fr-FR" dirty="0" smtClean="0"/>
              <a:t>, </a:t>
            </a:r>
            <a:r>
              <a:rPr lang="fr-FR" dirty="0" err="1" smtClean="0"/>
              <a:t>small</a:t>
            </a:r>
            <a:r>
              <a:rPr lang="fr-FR" dirty="0" smtClean="0"/>
              <a:t> dimensions, </a:t>
            </a:r>
            <a:r>
              <a:rPr lang="fr-FR" dirty="0" err="1" smtClean="0"/>
              <a:t>neat</a:t>
            </a:r>
            <a:r>
              <a:rPr lang="fr-FR" dirty="0" smtClean="0"/>
              <a:t> </a:t>
            </a:r>
            <a:r>
              <a:rPr lang="fr-FR" dirty="0" err="1" smtClean="0"/>
              <a:t>borders</a:t>
            </a:r>
            <a:r>
              <a:rPr lang="fr-FR" dirty="0" smtClean="0"/>
              <a:t>, </a:t>
            </a:r>
            <a:r>
              <a:rPr lang="fr-FR" dirty="0" err="1" smtClean="0"/>
              <a:t>text</a:t>
            </a:r>
            <a:r>
              <a:rPr lang="fr-FR" dirty="0" smtClean="0"/>
              <a:t>, </a:t>
            </a:r>
            <a:r>
              <a:rPr lang="fr-FR" dirty="0" err="1" smtClean="0"/>
              <a:t>transparency</a:t>
            </a:r>
            <a:r>
              <a:rPr lang="fr-FR" dirty="0" smtClean="0"/>
              <a:t> …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err="1" smtClean="0"/>
              <a:t>Why</a:t>
            </a:r>
            <a:r>
              <a:rPr lang="fr-FR" dirty="0" smtClean="0"/>
              <a:t> not </a:t>
            </a:r>
            <a:r>
              <a:rPr lang="fr-FR" b="1" dirty="0" smtClean="0"/>
              <a:t>PNG</a:t>
            </a:r>
            <a:r>
              <a:rPr lang="fr-FR" dirty="0" smtClean="0"/>
              <a:t> but </a:t>
            </a:r>
            <a:r>
              <a:rPr lang="fr-FR" dirty="0" err="1" smtClean="0"/>
              <a:t>probably</a:t>
            </a:r>
            <a:r>
              <a:rPr lang="fr-FR" dirty="0" smtClean="0"/>
              <a:t> </a:t>
            </a:r>
            <a:r>
              <a:rPr lang="fr-FR" b="1" dirty="0" smtClean="0"/>
              <a:t>SVG</a:t>
            </a:r>
          </a:p>
          <a:p>
            <a:r>
              <a:rPr lang="fr-FR" strike="sngStrike" dirty="0" smtClean="0"/>
              <a:t>NO GIF</a:t>
            </a:r>
            <a:endParaRPr lang="fr-FR" strike="sngStrike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fr-FR" dirty="0" smtClean="0"/>
              <a:t>No </a:t>
            </a:r>
            <a:r>
              <a:rPr lang="fr-FR" dirty="0" err="1" smtClean="0"/>
              <a:t>text</a:t>
            </a:r>
            <a:r>
              <a:rPr lang="fr-FR" dirty="0" smtClean="0"/>
              <a:t>, lot of </a:t>
            </a:r>
            <a:r>
              <a:rPr lang="fr-FR" dirty="0" err="1" smtClean="0"/>
              <a:t>details</a:t>
            </a:r>
            <a:r>
              <a:rPr lang="fr-FR" dirty="0" smtClean="0"/>
              <a:t>, </a:t>
            </a:r>
            <a:r>
              <a:rPr lang="fr-FR" dirty="0" err="1" smtClean="0"/>
              <a:t>like</a:t>
            </a:r>
            <a:r>
              <a:rPr lang="fr-FR" dirty="0" smtClean="0"/>
              <a:t> a photo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b="1" dirty="0" smtClean="0"/>
              <a:t>JPEG</a:t>
            </a:r>
            <a:r>
              <a:rPr lang="fr-FR" dirty="0" smtClean="0"/>
              <a:t> and </a:t>
            </a:r>
            <a:r>
              <a:rPr lang="fr-FR" dirty="0" err="1" smtClean="0"/>
              <a:t>friends</a:t>
            </a:r>
            <a:endParaRPr lang="fr-FR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7294" y="3580800"/>
            <a:ext cx="5239820" cy="1660620"/>
          </a:xfrm>
          <a:prstGeom prst="rect">
            <a:avLst/>
          </a:prstGeom>
        </p:spPr>
      </p:pic>
      <p:sp>
        <p:nvSpPr>
          <p:cNvPr id="9" name="Flèche courbée vers le bas 8"/>
          <p:cNvSpPr/>
          <p:nvPr/>
        </p:nvSpPr>
        <p:spPr>
          <a:xfrm rot="2196047" flipV="1">
            <a:off x="1623362" y="3838295"/>
            <a:ext cx="3258140" cy="1277478"/>
          </a:xfrm>
          <a:prstGeom prst="curvedDownArrow">
            <a:avLst>
              <a:gd name="adj1" fmla="val 17726"/>
              <a:gd name="adj2" fmla="val 8533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Flèche courbée vers le bas 9"/>
          <p:cNvSpPr/>
          <p:nvPr/>
        </p:nvSpPr>
        <p:spPr>
          <a:xfrm rot="5400000">
            <a:off x="7082297" y="2980718"/>
            <a:ext cx="1731634" cy="785571"/>
          </a:xfrm>
          <a:prstGeom prst="curvedDownArrow">
            <a:avLst>
              <a:gd name="adj1" fmla="val 17726"/>
              <a:gd name="adj2" fmla="val 8533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3137565" y="5280325"/>
            <a:ext cx="36070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Both</a:t>
            </a:r>
            <a:r>
              <a:rPr lang="fr-FR" dirty="0" smtClean="0"/>
              <a:t> in one file ? </a:t>
            </a:r>
            <a:r>
              <a:rPr lang="fr-FR" dirty="0" smtClean="0">
                <a:hlinkClick r:id="rId3"/>
              </a:rPr>
              <a:t>Dirty, dirty hack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24231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« </a:t>
            </a:r>
            <a:r>
              <a:rPr lang="fr-FR" dirty="0" err="1" smtClean="0"/>
              <a:t>loading</a:t>
            </a:r>
            <a:r>
              <a:rPr lang="fr-FR" dirty="0" smtClean="0"/>
              <a:t> time »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fr-FR" dirty="0" smtClean="0"/>
              <a:t>« </a:t>
            </a:r>
            <a:r>
              <a:rPr lang="fr-FR" dirty="0" err="1" smtClean="0"/>
              <a:t>Meaningless</a:t>
            </a:r>
            <a:r>
              <a:rPr lang="fr-FR" dirty="0" smtClean="0"/>
              <a:t>, but </a:t>
            </a:r>
            <a:r>
              <a:rPr lang="fr-FR" dirty="0" err="1" smtClean="0"/>
              <a:t>it’s</a:t>
            </a:r>
            <a:r>
              <a:rPr lang="fr-FR" dirty="0" smtClean="0"/>
              <a:t> the </a:t>
            </a:r>
            <a:r>
              <a:rPr lang="fr-FR" dirty="0" err="1" smtClean="0"/>
              <a:t>only</a:t>
            </a:r>
            <a:r>
              <a:rPr lang="fr-FR" dirty="0" smtClean="0"/>
              <a:t> </a:t>
            </a:r>
            <a:r>
              <a:rPr lang="fr-FR" dirty="0" err="1" smtClean="0"/>
              <a:t>metric</a:t>
            </a:r>
            <a:r>
              <a:rPr lang="fr-FR" dirty="0" smtClean="0"/>
              <a:t> one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had</a:t>
            </a:r>
            <a:r>
              <a:rPr lang="fr-FR" dirty="0" smtClean="0"/>
              <a:t> »</a:t>
            </a:r>
          </a:p>
          <a:p>
            <a:pPr algn="r"/>
            <a:r>
              <a:rPr lang="fr-FR" dirty="0" smtClean="0"/>
              <a:t>Y2K </a:t>
            </a:r>
            <a:r>
              <a:rPr lang="fr-FR" dirty="0" err="1" smtClean="0"/>
              <a:t>websites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val="2134406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175"/>
    </mc:Choice>
    <mc:Fallback xmlns="">
      <p:transition spd="slow" advTm="9175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Know </a:t>
            </a:r>
            <a:r>
              <a:rPr lang="fr-FR" dirty="0" err="1" smtClean="0"/>
              <a:t>your</a:t>
            </a:r>
            <a:r>
              <a:rPr lang="fr-FR" dirty="0" smtClean="0"/>
              <a:t> formats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err="1" smtClean="0">
                <a:sym typeface="Wingdings"/>
              </a:rPr>
              <a:t>Animated</a:t>
            </a:r>
            <a:r>
              <a:rPr lang="fr-FR" dirty="0" smtClean="0">
                <a:sym typeface="Wingdings"/>
              </a:rPr>
              <a:t> </a:t>
            </a:r>
            <a:r>
              <a:rPr lang="fr-FR" dirty="0" err="1" smtClean="0">
                <a:sym typeface="Wingdings"/>
              </a:rPr>
              <a:t>Gif</a:t>
            </a:r>
            <a:r>
              <a:rPr lang="fr-FR" dirty="0" smtClean="0">
                <a:sym typeface="Wingdings"/>
              </a:rPr>
              <a:t>  </a:t>
            </a:r>
            <a:r>
              <a:rPr lang="fr-FR" dirty="0" err="1" smtClean="0">
                <a:sym typeface="Wingdings"/>
              </a:rPr>
              <a:t>video</a:t>
            </a:r>
            <a:endParaRPr lang="fr-FR" dirty="0" smtClean="0">
              <a:sym typeface="Wingdings"/>
            </a:endParaRPr>
          </a:p>
          <a:p>
            <a:endParaRPr lang="fr-FR" dirty="0"/>
          </a:p>
        </p:txBody>
      </p:sp>
      <p:pic>
        <p:nvPicPr>
          <p:cNvPr id="4" name="Enregistrement de l’écran 2019-03-13 à 17.18.1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0978" y="705116"/>
            <a:ext cx="3205822" cy="2116054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83089" y="2578022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&lt;video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autoplay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loop muted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playsinline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&gt;</a:t>
            </a:r>
          </a:p>
          <a:p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&lt;source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src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=”load.mp4"&gt;</a:t>
            </a:r>
          </a:p>
          <a:p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&lt;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img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src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="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load.gif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"&gt;</a:t>
            </a:r>
          </a:p>
          <a:p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&lt;/video&gt;</a:t>
            </a:r>
            <a:endParaRPr lang="fr-FR" dirty="0"/>
          </a:p>
        </p:txBody>
      </p:sp>
      <p:graphicFrame>
        <p:nvGraphicFramePr>
          <p:cNvPr id="6" name="Tableau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273806"/>
              </p:ext>
            </p:extLst>
          </p:nvPr>
        </p:nvGraphicFramePr>
        <p:xfrm>
          <a:off x="5484688" y="3036053"/>
          <a:ext cx="3202112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1056"/>
                <a:gridCol w="1601056"/>
              </a:tblGrid>
              <a:tr h="370840"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Video</a:t>
                      </a:r>
                      <a:r>
                        <a:rPr lang="fr-FR" baseline="0" dirty="0" smtClean="0"/>
                        <a:t> Codec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err="1" smtClean="0"/>
                        <a:t>Weight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GIF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1.7 Mb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H.264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800 Kb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H.265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-15%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VP9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-20%</a:t>
                      </a:r>
                      <a:endParaRPr lang="fr-FR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fr-FR" dirty="0" smtClean="0"/>
                        <a:t>AV1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 smtClean="0"/>
                        <a:t>-15%</a:t>
                      </a:r>
                      <a:endParaRPr lang="fr-FR" dirty="0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7" name="Imag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1313" y="302739"/>
            <a:ext cx="1321442" cy="402377"/>
          </a:xfrm>
          <a:prstGeom prst="rect">
            <a:avLst/>
          </a:prstGeom>
        </p:spPr>
      </p:pic>
      <p:sp>
        <p:nvSpPr>
          <p:cNvPr id="9" name="Flèche courbée vers le bas 8"/>
          <p:cNvSpPr/>
          <p:nvPr/>
        </p:nvSpPr>
        <p:spPr>
          <a:xfrm rot="5400000">
            <a:off x="8038272" y="3586769"/>
            <a:ext cx="372412" cy="380357"/>
          </a:xfrm>
          <a:prstGeom prst="curvedDownArrow">
            <a:avLst>
              <a:gd name="adj1" fmla="val 17726"/>
              <a:gd name="adj2" fmla="val 8533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Flèche courbée vers le bas 9"/>
          <p:cNvSpPr/>
          <p:nvPr/>
        </p:nvSpPr>
        <p:spPr>
          <a:xfrm rot="5400000">
            <a:off x="8092698" y="3989540"/>
            <a:ext cx="372412" cy="380357"/>
          </a:xfrm>
          <a:prstGeom prst="curvedDownArrow">
            <a:avLst>
              <a:gd name="adj1" fmla="val 17726"/>
              <a:gd name="adj2" fmla="val 8533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Flèche courbée vers le bas 10"/>
          <p:cNvSpPr/>
          <p:nvPr/>
        </p:nvSpPr>
        <p:spPr>
          <a:xfrm rot="5400000">
            <a:off x="8147128" y="4381427"/>
            <a:ext cx="372412" cy="380357"/>
          </a:xfrm>
          <a:prstGeom prst="curvedDownArrow">
            <a:avLst>
              <a:gd name="adj1" fmla="val 17726"/>
              <a:gd name="adj2" fmla="val 8533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2" name="Flèche courbée vers le bas 11"/>
          <p:cNvSpPr/>
          <p:nvPr/>
        </p:nvSpPr>
        <p:spPr>
          <a:xfrm rot="5400000">
            <a:off x="8223330" y="4784197"/>
            <a:ext cx="372412" cy="380357"/>
          </a:xfrm>
          <a:prstGeom prst="curvedDownArrow">
            <a:avLst>
              <a:gd name="adj1" fmla="val 17726"/>
              <a:gd name="adj2" fmla="val 85332"/>
              <a:gd name="adj3" fmla="val 25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960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SVG : optimisation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inlined</a:t>
            </a:r>
            <a:r>
              <a:rPr lang="fr-FR" dirty="0" smtClean="0"/>
              <a:t> </a:t>
            </a:r>
            <a:r>
              <a:rPr lang="fr-FR" dirty="0" err="1" smtClean="0"/>
              <a:t>directly</a:t>
            </a:r>
            <a:r>
              <a:rPr lang="fr-FR" dirty="0" smtClean="0"/>
              <a:t> </a:t>
            </a:r>
            <a:r>
              <a:rPr lang="fr-FR" dirty="0" err="1" smtClean="0"/>
              <a:t>into</a:t>
            </a:r>
            <a:r>
              <a:rPr lang="fr-FR" dirty="0" smtClean="0"/>
              <a:t> HTML</a:t>
            </a:r>
            <a:endParaRPr lang="fr-FR" dirty="0" smtClean="0"/>
          </a:p>
          <a:p>
            <a:pPr lvl="1"/>
            <a:r>
              <a:rPr lang="fr-FR" dirty="0" err="1" smtClean="0"/>
              <a:t>Allows</a:t>
            </a:r>
            <a:r>
              <a:rPr lang="fr-FR" dirty="0" smtClean="0"/>
              <a:t> direct DOM manipulation via JS </a:t>
            </a:r>
            <a:r>
              <a:rPr lang="fr-FR" dirty="0" smtClean="0"/>
              <a:t>/ </a:t>
            </a:r>
            <a:r>
              <a:rPr lang="fr-FR" dirty="0" smtClean="0"/>
              <a:t>CSS</a:t>
            </a:r>
            <a:endParaRPr lang="fr-FR" dirty="0" smtClean="0"/>
          </a:p>
          <a:p>
            <a:pPr lvl="1"/>
            <a:r>
              <a:rPr lang="fr-FR" dirty="0"/>
              <a:t>Use </a:t>
            </a:r>
            <a:r>
              <a:rPr lang="fr-FR" dirty="0" err="1"/>
              <a:t>only</a:t>
            </a:r>
            <a:r>
              <a:rPr lang="fr-FR" dirty="0"/>
              <a:t> for </a:t>
            </a:r>
            <a:r>
              <a:rPr lang="fr-FR" dirty="0" err="1" smtClean="0"/>
              <a:t>critical</a:t>
            </a:r>
            <a:r>
              <a:rPr lang="fr-FR" dirty="0" smtClean="0"/>
              <a:t> </a:t>
            </a:r>
            <a:r>
              <a:rPr lang="fr-FR" dirty="0" err="1" smtClean="0"/>
              <a:t>resources</a:t>
            </a:r>
            <a:r>
              <a:rPr lang="fr-FR" dirty="0" smtClean="0"/>
              <a:t> (</a:t>
            </a:r>
            <a:r>
              <a:rPr lang="fr-FR" dirty="0" smtClean="0"/>
              <a:t>logo, </a:t>
            </a:r>
            <a:r>
              <a:rPr lang="fr-FR" dirty="0" err="1" smtClean="0"/>
              <a:t>spinner</a:t>
            </a:r>
            <a:r>
              <a:rPr lang="fr-FR" dirty="0" smtClean="0"/>
              <a:t>, textes …)</a:t>
            </a:r>
          </a:p>
          <a:p>
            <a:endParaRPr lang="fr-FR" dirty="0"/>
          </a:p>
          <a:p>
            <a:r>
              <a:rPr lang="fr-FR" dirty="0" err="1" smtClean="0"/>
              <a:t>Optimizer</a:t>
            </a:r>
            <a:r>
              <a:rPr lang="fr-FR" dirty="0" smtClean="0"/>
              <a:t> </a:t>
            </a:r>
            <a:r>
              <a:rPr lang="fr-FR" dirty="0" smtClean="0"/>
              <a:t>: </a:t>
            </a:r>
            <a:r>
              <a:rPr lang="fr-FR" dirty="0" smtClean="0">
                <a:hlinkClick r:id="rId3" action="ppaction://hlinkfile"/>
              </a:rPr>
              <a:t>jakearchibald.github.io/svgomg</a:t>
            </a:r>
            <a:endParaRPr lang="fr-FR" dirty="0"/>
          </a:p>
          <a:p>
            <a:r>
              <a:rPr lang="fr-FR" dirty="0" smtClean="0"/>
              <a:t>Serve </a:t>
            </a:r>
            <a:r>
              <a:rPr lang="fr-FR" dirty="0" err="1" smtClean="0"/>
              <a:t>compressed</a:t>
            </a:r>
            <a:endParaRPr lang="fr-FR" dirty="0"/>
          </a:p>
          <a:p>
            <a:r>
              <a:rPr lang="fr-FR" dirty="0" err="1" smtClean="0"/>
              <a:t>Sprites</a:t>
            </a:r>
            <a:r>
              <a:rPr lang="fr-FR" dirty="0" smtClean="0"/>
              <a:t> or not ?</a:t>
            </a:r>
          </a:p>
          <a:p>
            <a:pPr lvl="1"/>
            <a:r>
              <a:rPr lang="fr-FR" dirty="0" smtClean="0"/>
              <a:t>If HTTP/2 : no</a:t>
            </a:r>
          </a:p>
          <a:p>
            <a:pPr lvl="1"/>
            <a:r>
              <a:rPr lang="fr-FR" dirty="0" err="1" smtClean="0"/>
              <a:t>Sometimes</a:t>
            </a:r>
            <a:r>
              <a:rPr lang="fr-FR" dirty="0" smtClean="0"/>
              <a:t>, </a:t>
            </a:r>
            <a:r>
              <a:rPr lang="fr-FR" dirty="0" err="1" smtClean="0"/>
              <a:t>yes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1592" y="2526015"/>
            <a:ext cx="1455208" cy="380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0808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JPG compression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 smtClean="0"/>
              <a:t>Compression level 80 has always been a myth …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 smtClean="0"/>
              <a:t>Look for best compression ratio / quality</a:t>
            </a:r>
            <a:endParaRPr lang="en-US" dirty="0" smtClean="0"/>
          </a:p>
          <a:p>
            <a:r>
              <a:rPr lang="en-US" dirty="0" smtClean="0"/>
              <a:t>With human eyes </a:t>
            </a:r>
            <a:r>
              <a:rPr lang="en-US" dirty="0" smtClean="0"/>
              <a:t>: ‘’Save for the Web’’™</a:t>
            </a:r>
          </a:p>
          <a:p>
            <a:r>
              <a:rPr lang="en-US" dirty="0" smtClean="0"/>
              <a:t>Automagically </a:t>
            </a:r>
            <a:r>
              <a:rPr lang="en-US" dirty="0" smtClean="0"/>
              <a:t>: </a:t>
            </a:r>
            <a:r>
              <a:rPr lang="en-US" dirty="0" smtClean="0">
                <a:hlinkClick r:id="rId2"/>
              </a:rPr>
              <a:t>SSIM</a:t>
            </a:r>
            <a:r>
              <a:rPr lang="en-US" dirty="0" smtClean="0"/>
              <a:t> , </a:t>
            </a:r>
            <a:r>
              <a:rPr lang="en-US" dirty="0" smtClean="0">
                <a:hlinkClick r:id="rId3"/>
              </a:rPr>
              <a:t>Butteraugli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Compress with </a:t>
            </a:r>
            <a:r>
              <a:rPr lang="en-US" dirty="0" err="1" smtClean="0"/>
              <a:t>Mozjpeg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00B050"/>
                </a:solidFill>
              </a:rPr>
              <a:t>Ultimate script</a:t>
            </a:r>
            <a:r>
              <a:rPr lang="en-US" b="1" dirty="0" smtClean="0"/>
              <a:t> : </a:t>
            </a:r>
            <a:r>
              <a:rPr lang="en-US" dirty="0" smtClean="0">
                <a:hlinkClick r:id="rId4"/>
              </a:rPr>
              <a:t>cjpeg-dssim</a:t>
            </a:r>
            <a:r>
              <a:rPr lang="en-US" dirty="0" smtClean="0"/>
              <a:t>, mixes </a:t>
            </a:r>
            <a:r>
              <a:rPr lang="en-US" dirty="0" err="1" smtClean="0"/>
              <a:t>mozjpeg</a:t>
            </a:r>
            <a:r>
              <a:rPr lang="en-US" dirty="0" smtClean="0"/>
              <a:t> + DSSIM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55051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r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JPG Evolutions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idx="1"/>
          </p:nvPr>
        </p:nvSpPr>
        <p:spPr>
          <a:xfrm>
            <a:off x="1143000" y="1333500"/>
            <a:ext cx="6858000" cy="4191000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n-US" dirty="0" smtClean="0"/>
              <a:t>30% de gain pour </a:t>
            </a:r>
            <a:r>
              <a:rPr lang="en-US" dirty="0" err="1" smtClean="0"/>
              <a:t>ces</a:t>
            </a:r>
            <a:r>
              <a:rPr lang="en-US" dirty="0" smtClean="0"/>
              <a:t> formats </a:t>
            </a:r>
            <a:r>
              <a:rPr lang="en-US" dirty="0" err="1" smtClean="0"/>
              <a:t>concurrents</a:t>
            </a:r>
            <a:r>
              <a:rPr lang="en-US" dirty="0" smtClean="0"/>
              <a:t> :</a:t>
            </a:r>
            <a:endParaRPr lang="en-US" dirty="0"/>
          </a:p>
          <a:p>
            <a:r>
              <a:rPr lang="en-US" dirty="0" err="1" smtClean="0"/>
              <a:t>WebP</a:t>
            </a:r>
            <a:r>
              <a:rPr lang="en-US" dirty="0" smtClean="0"/>
              <a:t> (Chrome, Opera, android 4.3+)</a:t>
            </a:r>
          </a:p>
          <a:p>
            <a:r>
              <a:rPr lang="en-US" dirty="0" smtClean="0"/>
              <a:t>JPG XR (IE9+ et IE mobile 11)</a:t>
            </a:r>
          </a:p>
          <a:p>
            <a:r>
              <a:rPr lang="en-US" dirty="0" smtClean="0"/>
              <a:t>JPG 2000 (iOS, Safari Mac OS)</a:t>
            </a:r>
          </a:p>
          <a:p>
            <a:pPr marL="0" indent="0">
              <a:buNone/>
            </a:pPr>
            <a:r>
              <a:rPr lang="en-US" dirty="0" err="1" smtClean="0"/>
              <a:t>Futur</a:t>
            </a:r>
            <a:r>
              <a:rPr lang="en-US" dirty="0" smtClean="0"/>
              <a:t> :</a:t>
            </a:r>
          </a:p>
          <a:p>
            <a:r>
              <a:rPr lang="en-US" dirty="0" smtClean="0"/>
              <a:t>JPG XT , </a:t>
            </a:r>
            <a:r>
              <a:rPr lang="en-US" dirty="0" smtClean="0">
                <a:hlinkClick r:id="rId3"/>
              </a:rPr>
              <a:t>HEIF</a:t>
            </a:r>
            <a:r>
              <a:rPr lang="en-US" dirty="0" smtClean="0"/>
              <a:t> , </a:t>
            </a:r>
            <a:r>
              <a:rPr lang="en-US" dirty="0" smtClean="0">
                <a:hlinkClick r:id="rId4"/>
              </a:rPr>
              <a:t>FLIF</a:t>
            </a:r>
            <a:r>
              <a:rPr lang="en-US" dirty="0" smtClean="0"/>
              <a:t> , </a:t>
            </a:r>
            <a:r>
              <a:rPr lang="en-US" dirty="0" smtClean="0">
                <a:hlinkClick r:id="rId5"/>
              </a:rPr>
              <a:t>BPG</a:t>
            </a:r>
            <a:r>
              <a:rPr lang="en-US" dirty="0" smtClean="0"/>
              <a:t> , </a:t>
            </a:r>
            <a:r>
              <a:rPr lang="en-US" dirty="0" smtClean="0">
                <a:hlinkClick r:id="rId6"/>
              </a:rPr>
              <a:t>AVIF</a:t>
            </a:r>
            <a:r>
              <a:rPr lang="en-US" dirty="0" smtClean="0"/>
              <a:t> 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Bonus </a:t>
            </a:r>
            <a:r>
              <a:rPr lang="en-US" dirty="0" err="1" smtClean="0"/>
              <a:t>fonctionnels</a:t>
            </a:r>
            <a:r>
              <a:rPr lang="en-US" dirty="0" smtClean="0"/>
              <a:t> : transparence, lossless </a:t>
            </a:r>
            <a:r>
              <a:rPr lang="en-US" dirty="0" err="1" smtClean="0"/>
              <a:t>ou</a:t>
            </a:r>
            <a:r>
              <a:rPr lang="en-US" dirty="0" smtClean="0"/>
              <a:t> pas, animations, </a:t>
            </a:r>
            <a:r>
              <a:rPr lang="en-US" dirty="0" smtClean="0"/>
              <a:t>progressive </a:t>
            </a:r>
            <a:r>
              <a:rPr lang="en-US" dirty="0" smtClean="0"/>
              <a:t>…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>
                <a:solidFill>
                  <a:srgbClr val="FFC000"/>
                </a:solidFill>
              </a:rPr>
              <a:t>/!\ </a:t>
            </a:r>
            <a:r>
              <a:rPr lang="en-US" dirty="0" err="1" smtClean="0"/>
              <a:t>Dès</a:t>
            </a:r>
            <a:r>
              <a:rPr lang="en-US" dirty="0" smtClean="0"/>
              <a:t> que </a:t>
            </a:r>
            <a:r>
              <a:rPr lang="en-US" dirty="0" err="1" smtClean="0"/>
              <a:t>l’on</a:t>
            </a:r>
            <a:r>
              <a:rPr lang="en-US" dirty="0" smtClean="0"/>
              <a:t> sort du format </a:t>
            </a:r>
            <a:r>
              <a:rPr lang="en-US" dirty="0" err="1" smtClean="0"/>
              <a:t>classique</a:t>
            </a:r>
            <a:r>
              <a:rPr lang="en-US" dirty="0" smtClean="0"/>
              <a:t>, les </a:t>
            </a:r>
            <a:r>
              <a:rPr lang="en-US" dirty="0" err="1" smtClean="0"/>
              <a:t>problèmes</a:t>
            </a:r>
            <a:r>
              <a:rPr lang="en-US" dirty="0" smtClean="0"/>
              <a:t> </a:t>
            </a:r>
            <a:r>
              <a:rPr lang="en-US" dirty="0" err="1" smtClean="0"/>
              <a:t>arrivent</a:t>
            </a:r>
            <a:r>
              <a:rPr lang="en-US" dirty="0" smtClean="0"/>
              <a:t> :</a:t>
            </a:r>
          </a:p>
          <a:p>
            <a:pPr>
              <a:buFontTx/>
              <a:buChar char="-"/>
            </a:pPr>
            <a:r>
              <a:rPr lang="en-US" dirty="0" smtClean="0"/>
              <a:t>SEO : les spiders ne </a:t>
            </a:r>
            <a:r>
              <a:rPr lang="en-US" dirty="0" err="1" smtClean="0"/>
              <a:t>comprennent</a:t>
            </a:r>
            <a:r>
              <a:rPr lang="en-US" dirty="0" smtClean="0"/>
              <a:t> que JPG (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WebP</a:t>
            </a:r>
            <a:r>
              <a:rPr lang="en-US" dirty="0" smtClean="0"/>
              <a:t> pour </a:t>
            </a:r>
            <a:r>
              <a:rPr lang="en-US" dirty="0" err="1" smtClean="0"/>
              <a:t>Googlebot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smtClean="0"/>
              <a:t>Les </a:t>
            </a:r>
            <a:r>
              <a:rPr lang="en-US" dirty="0" err="1" smtClean="0"/>
              <a:t>utilisateurs</a:t>
            </a:r>
            <a:r>
              <a:rPr lang="en-US" dirty="0" smtClean="0"/>
              <a:t> ne </a:t>
            </a:r>
            <a:r>
              <a:rPr lang="en-US" dirty="0" err="1" smtClean="0"/>
              <a:t>peuvent</a:t>
            </a:r>
            <a:r>
              <a:rPr lang="en-US" dirty="0" smtClean="0"/>
              <a:t> pas </a:t>
            </a:r>
            <a:r>
              <a:rPr lang="en-US" dirty="0" err="1" smtClean="0"/>
              <a:t>éditer</a:t>
            </a:r>
            <a:r>
              <a:rPr lang="en-US" dirty="0" smtClean="0"/>
              <a:t> les images</a:t>
            </a:r>
          </a:p>
          <a:p>
            <a:pPr>
              <a:buFontTx/>
              <a:buChar char="-"/>
            </a:pPr>
            <a:r>
              <a:rPr lang="en-US" dirty="0" smtClean="0"/>
              <a:t>Tout </a:t>
            </a:r>
            <a:r>
              <a:rPr lang="en-US" dirty="0" err="1" smtClean="0"/>
              <a:t>est</a:t>
            </a:r>
            <a:r>
              <a:rPr lang="en-US" dirty="0" smtClean="0"/>
              <a:t> </a:t>
            </a:r>
            <a:r>
              <a:rPr lang="en-US" dirty="0" err="1" smtClean="0"/>
              <a:t>optimisé</a:t>
            </a:r>
            <a:r>
              <a:rPr lang="en-US" dirty="0" smtClean="0"/>
              <a:t> pour JPG (Ex: </a:t>
            </a:r>
            <a:r>
              <a:rPr lang="en-US" dirty="0" smtClean="0">
                <a:hlinkClick r:id="rId7"/>
              </a:rPr>
              <a:t>JPG-XR est plus consommateur que JPG</a:t>
            </a:r>
            <a:r>
              <a:rPr lang="en-US" dirty="0" smtClean="0"/>
              <a:t>)</a:t>
            </a:r>
          </a:p>
          <a:p>
            <a:pPr>
              <a:buFontTx/>
              <a:buChar char="-"/>
            </a:pPr>
            <a:r>
              <a:rPr lang="en-US" dirty="0" smtClean="0"/>
              <a:t>Il y aura </a:t>
            </a:r>
            <a:r>
              <a:rPr lang="en-US" dirty="0" err="1" smtClean="0"/>
              <a:t>longtemps</a:t>
            </a:r>
            <a:r>
              <a:rPr lang="en-US" dirty="0" smtClean="0"/>
              <a:t> </a:t>
            </a:r>
            <a:r>
              <a:rPr lang="en-US" dirty="0" err="1" smtClean="0"/>
              <a:t>besoin</a:t>
            </a:r>
            <a:r>
              <a:rPr lang="en-US" dirty="0" smtClean="0"/>
              <a:t> d’un fallback JPG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5772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Compression </a:t>
            </a:r>
            <a:r>
              <a:rPr lang="fr-FR" dirty="0" err="1" smtClean="0"/>
              <a:t>biggets</a:t>
            </a:r>
            <a:r>
              <a:rPr lang="fr-FR" dirty="0" smtClean="0"/>
              <a:t> secret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 smtClean="0"/>
          </a:p>
          <a:p>
            <a:r>
              <a:rPr lang="fr-FR" dirty="0" smtClean="0"/>
              <a:t>Dimensions </a:t>
            </a:r>
            <a:r>
              <a:rPr lang="fr-FR" dirty="0" err="1" smtClean="0"/>
              <a:t>reduction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more efficient </a:t>
            </a:r>
            <a:r>
              <a:rPr lang="fr-FR" dirty="0" err="1" smtClean="0"/>
              <a:t>than</a:t>
            </a:r>
            <a:r>
              <a:rPr lang="fr-FR" dirty="0" smtClean="0"/>
              <a:t> </a:t>
            </a:r>
            <a:r>
              <a:rPr lang="fr-FR" dirty="0" err="1" smtClean="0"/>
              <a:t>compressors</a:t>
            </a:r>
            <a:endParaRPr lang="fr-FR" dirty="0" smtClean="0"/>
          </a:p>
          <a:p>
            <a:pPr lvl="1"/>
            <a:r>
              <a:rPr lang="fr-FR" dirty="0" smtClean="0"/>
              <a:t>Use responsive images to </a:t>
            </a:r>
            <a:r>
              <a:rPr lang="fr-FR" dirty="0" err="1" smtClean="0"/>
              <a:t>adapt</a:t>
            </a:r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Download</a:t>
            </a:r>
            <a:r>
              <a:rPr lang="fr-FR" dirty="0" smtClean="0"/>
              <a:t> </a:t>
            </a:r>
            <a:r>
              <a:rPr lang="fr-FR" dirty="0" err="1" smtClean="0"/>
              <a:t>less</a:t>
            </a:r>
            <a:r>
              <a:rPr lang="fr-FR" dirty="0" smtClean="0"/>
              <a:t> images, </a:t>
            </a:r>
            <a:r>
              <a:rPr lang="fr-FR" dirty="0" err="1" smtClean="0"/>
              <a:t>it’s</a:t>
            </a:r>
            <a:r>
              <a:rPr lang="fr-FR" dirty="0" smtClean="0"/>
              <a:t> </a:t>
            </a:r>
            <a:r>
              <a:rPr lang="fr-FR" dirty="0" err="1" smtClean="0"/>
              <a:t>faster</a:t>
            </a:r>
            <a:r>
              <a:rPr lang="fr-FR" dirty="0" smtClean="0"/>
              <a:t> !!!!!!!!!!! </a:t>
            </a:r>
            <a:r>
              <a:rPr lang="fr-FR" dirty="0" smtClean="0">
                <a:sym typeface="Wingdings"/>
              </a:rPr>
              <a:t></a:t>
            </a:r>
            <a:endParaRPr lang="fr-FR" dirty="0" smtClean="0"/>
          </a:p>
          <a:p>
            <a:pPr lvl="1"/>
            <a:r>
              <a:rPr lang="fr-FR" dirty="0" smtClean="0"/>
              <a:t>Use </a:t>
            </a:r>
            <a:r>
              <a:rPr lang="fr-FR" dirty="0" err="1" smtClean="0"/>
              <a:t>lazy-loading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0613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Images lazy-loading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fr-FR" dirty="0" smtClean="0">
              <a:solidFill>
                <a:srgbClr val="FFFF66"/>
              </a:solidFill>
              <a:latin typeface="Georgia" pitchFamily="34"/>
            </a:endParaRPr>
          </a:p>
          <a:p>
            <a:pPr marL="0" indent="0">
              <a:buNone/>
            </a:pPr>
            <a:endParaRPr lang="fr-FR" dirty="0" smtClean="0">
              <a:solidFill>
                <a:srgbClr val="FFFF66"/>
              </a:solidFill>
              <a:latin typeface="Georgia" pitchFamily="34"/>
            </a:endParaRPr>
          </a:p>
          <a:p>
            <a:pPr marL="0" indent="0" algn="ctr">
              <a:buNone/>
            </a:pPr>
            <a:r>
              <a:rPr lang="en-US" dirty="0" smtClean="0">
                <a:hlinkClick r:id="rId5"/>
              </a:rPr>
              <a:t>Lozad</a:t>
            </a:r>
            <a:r>
              <a:rPr lang="en-US" dirty="0" smtClean="0"/>
              <a:t>, </a:t>
            </a:r>
            <a:r>
              <a:rPr lang="en-US" dirty="0" smtClean="0">
                <a:hlinkClick r:id="rId6"/>
              </a:rPr>
              <a:t>Yall</a:t>
            </a:r>
            <a:r>
              <a:rPr lang="en-US" dirty="0" smtClean="0"/>
              <a:t>, </a:t>
            </a:r>
            <a:r>
              <a:rPr lang="en-US" dirty="0" smtClean="0">
                <a:hlinkClick r:id="rId7"/>
              </a:rPr>
              <a:t>LazySizes</a:t>
            </a:r>
            <a:r>
              <a:rPr lang="en-US" dirty="0"/>
              <a:t> </a:t>
            </a:r>
            <a:r>
              <a:rPr lang="en-US" dirty="0" smtClean="0"/>
              <a:t>…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your own code with the </a:t>
            </a:r>
            <a:r>
              <a:rPr lang="en-US" dirty="0" err="1" smtClean="0"/>
              <a:t>IntersectionObserver</a:t>
            </a:r>
            <a:r>
              <a:rPr lang="en-US" dirty="0" smtClean="0"/>
              <a:t> API</a:t>
            </a:r>
            <a:endParaRPr lang="en-US" dirty="0" smtClean="0"/>
          </a:p>
        </p:txBody>
      </p:sp>
      <p:pic>
        <p:nvPicPr>
          <p:cNvPr id="5" name="08 lazy loading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rcRect t="3572" b="3572"/>
          <a:stretch>
            <a:fillRect/>
          </a:stretch>
        </p:blipFill>
        <p:spPr>
          <a:xfrm>
            <a:off x="5298141" y="779929"/>
            <a:ext cx="3388659" cy="432520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6538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Plan a design for the </a:t>
            </a:r>
            <a:r>
              <a:rPr lang="fr-FR" dirty="0" err="1" smtClean="0"/>
              <a:t>loading</a:t>
            </a:r>
            <a:r>
              <a:rPr lang="fr-FR" dirty="0" smtClean="0"/>
              <a:t> phase</a:t>
            </a:r>
            <a:endParaRPr lang="fr-FR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29835" y="2286000"/>
            <a:ext cx="4151771" cy="2006578"/>
          </a:xfrm>
          <a:prstGeom prst="rect">
            <a:avLst/>
          </a:prstGeom>
        </p:spPr>
      </p:pic>
      <p:pic>
        <p:nvPicPr>
          <p:cNvPr id="6" name="Espace réservé du contenu 5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4635499" y="2286000"/>
            <a:ext cx="4395729" cy="1512217"/>
          </a:xfrm>
          <a:prstGeom prst="rect">
            <a:avLst/>
          </a:prstGeom>
        </p:spPr>
      </p:pic>
      <p:sp>
        <p:nvSpPr>
          <p:cNvPr id="3" name="ZoneTexte 2"/>
          <p:cNvSpPr txBox="1"/>
          <p:nvPr/>
        </p:nvSpPr>
        <p:spPr>
          <a:xfrm>
            <a:off x="774504" y="1727502"/>
            <a:ext cx="32624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>
                <a:solidFill>
                  <a:srgbClr val="FF0000"/>
                </a:solidFill>
              </a:rPr>
              <a:t>Bad</a:t>
            </a:r>
            <a:r>
              <a:rPr lang="fr-FR" sz="2400" dirty="0" smtClean="0">
                <a:solidFill>
                  <a:srgbClr val="FF0000"/>
                </a:solidFill>
              </a:rPr>
              <a:t> </a:t>
            </a:r>
            <a:r>
              <a:rPr lang="fr-FR" sz="2400" smtClean="0">
                <a:solidFill>
                  <a:srgbClr val="FF0000"/>
                </a:solidFill>
              </a:rPr>
              <a:t>: </a:t>
            </a:r>
            <a:r>
              <a:rPr lang="fr-FR" sz="2400" smtClean="0"/>
              <a:t>jumping content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5870599" y="1727502"/>
            <a:ext cx="19255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>
                <a:solidFill>
                  <a:srgbClr val="00B050"/>
                </a:solidFill>
              </a:rPr>
              <a:t>Almost</a:t>
            </a:r>
            <a:r>
              <a:rPr lang="fr-FR" sz="2400" dirty="0" smtClean="0">
                <a:solidFill>
                  <a:srgbClr val="00B050"/>
                </a:solidFill>
              </a:rPr>
              <a:t> good</a:t>
            </a:r>
            <a:endParaRPr lang="fr-FR" sz="2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0784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Responsive image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fr-FR" dirty="0" smtClean="0"/>
              <a:t>Desktop : large background + large </a:t>
            </a:r>
            <a:r>
              <a:rPr lang="fr-FR" dirty="0" err="1" smtClean="0"/>
              <a:t>mascots</a:t>
            </a:r>
            <a:endParaRPr lang="fr-FR" dirty="0" smtClean="0"/>
          </a:p>
          <a:p>
            <a:r>
              <a:rPr lang="fr-FR" dirty="0" smtClean="0"/>
              <a:t>Tablet : </a:t>
            </a:r>
            <a:r>
              <a:rPr lang="fr-FR" dirty="0" err="1" smtClean="0"/>
              <a:t>only</a:t>
            </a:r>
            <a:r>
              <a:rPr lang="fr-FR" dirty="0" smtClean="0"/>
              <a:t> the background</a:t>
            </a:r>
          </a:p>
          <a:p>
            <a:r>
              <a:rPr lang="fr-FR" dirty="0" smtClean="0"/>
              <a:t>Mobile : </a:t>
            </a:r>
            <a:r>
              <a:rPr lang="fr-FR" dirty="0" err="1" smtClean="0"/>
              <a:t>small</a:t>
            </a:r>
            <a:r>
              <a:rPr lang="fr-FR" dirty="0" smtClean="0"/>
              <a:t> background, </a:t>
            </a:r>
            <a:r>
              <a:rPr lang="fr-FR" dirty="0" err="1" smtClean="0"/>
              <a:t>small</a:t>
            </a:r>
            <a:r>
              <a:rPr lang="fr-FR" dirty="0" smtClean="0"/>
              <a:t> </a:t>
            </a:r>
            <a:r>
              <a:rPr lang="fr-FR" dirty="0" err="1" smtClean="0"/>
              <a:t>mascots</a:t>
            </a:r>
            <a:endParaRPr lang="fr-FR" dirty="0"/>
          </a:p>
        </p:txBody>
      </p:sp>
      <p:sp>
        <p:nvSpPr>
          <p:cNvPr id="6" name="Espace réservé du contenu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0880" y="2632697"/>
            <a:ext cx="2240548" cy="3037935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34306"/>
            <a:ext cx="4407613" cy="244625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63572" y="2149276"/>
            <a:ext cx="2720191" cy="2955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727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Picture standard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fr-FR" dirty="0" err="1" smtClean="0"/>
              <a:t>Get</a:t>
            </a:r>
            <a:r>
              <a:rPr lang="fr-FR" dirty="0" smtClean="0"/>
              <a:t> images </a:t>
            </a:r>
            <a:r>
              <a:rPr lang="fr-FR" dirty="0" err="1" smtClean="0"/>
              <a:t>depending</a:t>
            </a:r>
            <a:r>
              <a:rPr lang="fr-FR" dirty="0" smtClean="0"/>
              <a:t> on the </a:t>
            </a:r>
            <a:r>
              <a:rPr lang="fr-FR" dirty="0" err="1" smtClean="0"/>
              <a:t>viewport</a:t>
            </a:r>
            <a:endParaRPr lang="fr-FR" dirty="0"/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>&lt;</a:t>
            </a:r>
            <a:r>
              <a:rPr lang="fr-FR" b="1" dirty="0" err="1">
                <a:solidFill>
                  <a:srgbClr val="00B050"/>
                </a:solidFill>
                <a:latin typeface="Courier New"/>
                <a:cs typeface="Courier New"/>
              </a:rPr>
              <a:t>picture</a:t>
            </a:r>
            <a:r>
              <a:rPr lang="fr-FR" dirty="0" smtClean="0">
                <a:latin typeface="Courier New"/>
                <a:cs typeface="Courier New"/>
              </a:rPr>
              <a:t>&gt;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/>
            </a:r>
            <a:br>
              <a:rPr lang="fr-FR" dirty="0">
                <a:latin typeface="Courier New"/>
                <a:cs typeface="Courier New"/>
              </a:rPr>
            </a:br>
            <a:r>
              <a:rPr lang="fr-FR" dirty="0" smtClean="0">
                <a:latin typeface="Courier New"/>
                <a:cs typeface="Courier New"/>
              </a:rPr>
              <a:t> </a:t>
            </a:r>
            <a:r>
              <a:rPr lang="fr-FR" dirty="0">
                <a:latin typeface="Courier New"/>
                <a:cs typeface="Courier New"/>
              </a:rPr>
              <a:t>&lt;</a:t>
            </a:r>
            <a:r>
              <a:rPr lang="fr-FR" b="1" dirty="0">
                <a:solidFill>
                  <a:srgbClr val="00B050"/>
                </a:solidFill>
                <a:latin typeface="Courier New"/>
                <a:cs typeface="Courier New"/>
              </a:rPr>
              <a:t>source</a:t>
            </a:r>
            <a:r>
              <a:rPr lang="fr-FR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fr-FR" b="1" dirty="0">
                <a:solidFill>
                  <a:schemeClr val="tx2"/>
                </a:solidFill>
                <a:latin typeface="Courier New"/>
                <a:cs typeface="Courier New"/>
              </a:rPr>
              <a:t>media</a:t>
            </a:r>
            <a:r>
              <a:rPr lang="fr-FR" dirty="0">
                <a:latin typeface="Courier New"/>
                <a:cs typeface="Courier New"/>
              </a:rPr>
              <a:t>="(max-</a:t>
            </a:r>
            <a:r>
              <a:rPr lang="fr-FR" dirty="0" err="1">
                <a:latin typeface="Courier New"/>
                <a:cs typeface="Courier New"/>
              </a:rPr>
              <a:t>width</a:t>
            </a:r>
            <a:r>
              <a:rPr lang="fr-FR" dirty="0">
                <a:latin typeface="Courier New"/>
                <a:cs typeface="Courier New"/>
              </a:rPr>
              <a:t>: </a:t>
            </a:r>
            <a:r>
              <a:rPr lang="fr-FR" dirty="0" smtClean="0">
                <a:latin typeface="Courier New"/>
                <a:cs typeface="Courier New"/>
              </a:rPr>
              <a:t>30em)" </a:t>
            </a:r>
            <a:r>
              <a:rPr lang="fr-FR" dirty="0" err="1">
                <a:latin typeface="Courier New"/>
                <a:cs typeface="Courier New"/>
              </a:rPr>
              <a:t>srcset</a:t>
            </a:r>
            <a:r>
              <a:rPr lang="fr-FR" dirty="0" smtClean="0">
                <a:latin typeface="Courier New"/>
                <a:cs typeface="Courier New"/>
              </a:rPr>
              <a:t>="</a:t>
            </a:r>
            <a:r>
              <a:rPr lang="fr-FR" dirty="0" err="1" smtClean="0">
                <a:latin typeface="Courier New"/>
                <a:cs typeface="Courier New"/>
              </a:rPr>
              <a:t>portrait.jpg</a:t>
            </a:r>
            <a:r>
              <a:rPr lang="fr-FR" dirty="0" smtClean="0">
                <a:latin typeface="Courier New"/>
                <a:cs typeface="Courier New"/>
              </a:rPr>
              <a:t>"&gt;</a:t>
            </a:r>
          </a:p>
          <a:p>
            <a:pPr marL="0" indent="0">
              <a:buNone/>
            </a:pPr>
            <a:r>
              <a:rPr lang="fr-FR" dirty="0">
                <a:latin typeface="Courier New"/>
                <a:cs typeface="Courier New"/>
              </a:rPr>
              <a:t/>
            </a:r>
            <a:br>
              <a:rPr lang="fr-FR" dirty="0">
                <a:latin typeface="Courier New"/>
                <a:cs typeface="Courier New"/>
              </a:rPr>
            </a:br>
            <a:r>
              <a:rPr lang="fr-FR" dirty="0" smtClean="0">
                <a:latin typeface="Courier New"/>
                <a:cs typeface="Courier New"/>
              </a:rPr>
              <a:t> </a:t>
            </a:r>
            <a:r>
              <a:rPr lang="fr-FR" dirty="0">
                <a:latin typeface="Courier New"/>
                <a:cs typeface="Courier New"/>
              </a:rPr>
              <a:t>&lt;</a:t>
            </a:r>
            <a:r>
              <a:rPr lang="fr-FR" b="1" dirty="0">
                <a:solidFill>
                  <a:srgbClr val="00B050"/>
                </a:solidFill>
                <a:latin typeface="Courier New"/>
                <a:cs typeface="Courier New"/>
              </a:rPr>
              <a:t>source</a:t>
            </a:r>
            <a:r>
              <a:rPr lang="fr-FR" dirty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fr-FR" b="1" dirty="0">
                <a:solidFill>
                  <a:schemeClr val="tx2"/>
                </a:solidFill>
                <a:latin typeface="Courier New"/>
                <a:cs typeface="Courier New"/>
              </a:rPr>
              <a:t>media</a:t>
            </a:r>
            <a:r>
              <a:rPr lang="fr-FR" dirty="0">
                <a:latin typeface="Courier New"/>
                <a:cs typeface="Courier New"/>
              </a:rPr>
              <a:t>="(max-</a:t>
            </a:r>
            <a:r>
              <a:rPr lang="fr-FR" dirty="0" err="1">
                <a:latin typeface="Courier New"/>
                <a:cs typeface="Courier New"/>
              </a:rPr>
              <a:t>width</a:t>
            </a:r>
            <a:r>
              <a:rPr lang="fr-FR" dirty="0">
                <a:latin typeface="Courier New"/>
                <a:cs typeface="Courier New"/>
              </a:rPr>
              <a:t>: </a:t>
            </a:r>
            <a:r>
              <a:rPr lang="fr-FR" dirty="0" smtClean="0">
                <a:latin typeface="Courier New"/>
                <a:cs typeface="Courier New"/>
              </a:rPr>
              <a:t>75em</a:t>
            </a:r>
            <a:r>
              <a:rPr lang="fr-FR" dirty="0" smtClean="0">
                <a:latin typeface="Courier New"/>
                <a:cs typeface="Courier New"/>
              </a:rPr>
              <a:t>)" </a:t>
            </a:r>
            <a:r>
              <a:rPr lang="fr-FR" dirty="0" err="1">
                <a:latin typeface="Courier New"/>
                <a:cs typeface="Courier New"/>
              </a:rPr>
              <a:t>srcset</a:t>
            </a:r>
            <a:r>
              <a:rPr lang="fr-FR" dirty="0" smtClean="0">
                <a:latin typeface="Courier New"/>
                <a:cs typeface="Courier New"/>
              </a:rPr>
              <a:t>="land-4-3.jpg"&gt;</a:t>
            </a:r>
          </a:p>
          <a:p>
            <a:pPr marL="0" indent="0">
              <a:buNone/>
            </a:pPr>
            <a:r>
              <a:rPr lang="fr-FR" dirty="0" smtClean="0">
                <a:latin typeface="Courier New"/>
                <a:cs typeface="Courier New"/>
              </a:rPr>
              <a:t/>
            </a:r>
            <a:br>
              <a:rPr lang="fr-FR" dirty="0" smtClean="0">
                <a:latin typeface="Courier New"/>
                <a:cs typeface="Courier New"/>
              </a:rPr>
            </a:br>
            <a:r>
              <a:rPr lang="fr-FR" dirty="0" smtClean="0">
                <a:latin typeface="Courier New"/>
                <a:cs typeface="Courier New"/>
              </a:rPr>
              <a:t> &lt;</a:t>
            </a:r>
            <a:r>
              <a:rPr lang="fr-FR" b="1" dirty="0" smtClean="0">
                <a:solidFill>
                  <a:srgbClr val="00B050"/>
                </a:solidFill>
                <a:latin typeface="Courier New"/>
                <a:cs typeface="Courier New"/>
              </a:rPr>
              <a:t>source</a:t>
            </a:r>
            <a:r>
              <a:rPr lang="fr-FR" dirty="0" smtClean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fr-FR" b="1" dirty="0" smtClean="0">
                <a:solidFill>
                  <a:schemeClr val="tx2"/>
                </a:solidFill>
                <a:latin typeface="Courier New"/>
                <a:cs typeface="Courier New"/>
              </a:rPr>
              <a:t>media</a:t>
            </a:r>
            <a:r>
              <a:rPr lang="fr-FR" dirty="0" smtClean="0">
                <a:latin typeface="Courier New"/>
                <a:cs typeface="Courier New"/>
              </a:rPr>
              <a:t>="(min-</a:t>
            </a:r>
            <a:r>
              <a:rPr lang="fr-FR" dirty="0" err="1" smtClean="0">
                <a:latin typeface="Courier New"/>
                <a:cs typeface="Courier New"/>
              </a:rPr>
              <a:t>width</a:t>
            </a:r>
            <a:r>
              <a:rPr lang="fr-FR" dirty="0" smtClean="0">
                <a:latin typeface="Courier New"/>
                <a:cs typeface="Courier New"/>
              </a:rPr>
              <a:t>: 75em)" </a:t>
            </a:r>
            <a:r>
              <a:rPr lang="fr-FR" dirty="0" err="1" smtClean="0">
                <a:latin typeface="Courier New"/>
                <a:cs typeface="Courier New"/>
              </a:rPr>
              <a:t>srcset</a:t>
            </a:r>
            <a:r>
              <a:rPr lang="fr-FR" dirty="0">
                <a:latin typeface="Courier New"/>
                <a:cs typeface="Courier New"/>
              </a:rPr>
              <a:t>="land-16-9.jpg</a:t>
            </a:r>
            <a:r>
              <a:rPr lang="fr-FR" dirty="0" smtClean="0">
                <a:latin typeface="Courier New"/>
                <a:cs typeface="Courier New"/>
              </a:rPr>
              <a:t>"&gt;</a:t>
            </a:r>
            <a:br>
              <a:rPr lang="fr-FR" dirty="0" smtClean="0">
                <a:latin typeface="Courier New"/>
                <a:cs typeface="Courier New"/>
              </a:rPr>
            </a:br>
            <a:endParaRPr lang="fr-FR" dirty="0" smtClean="0">
              <a:latin typeface="Courier New"/>
              <a:cs typeface="Courier New"/>
            </a:endParaRPr>
          </a:p>
          <a:p>
            <a:pPr marL="0" indent="0">
              <a:buNone/>
            </a:pPr>
            <a:r>
              <a:rPr lang="fr-FR" dirty="0" smtClean="0">
                <a:latin typeface="Courier New"/>
                <a:cs typeface="Courier New"/>
              </a:rPr>
              <a:t>  &lt;</a:t>
            </a:r>
            <a:r>
              <a:rPr lang="fr-FR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img</a:t>
            </a:r>
            <a:r>
              <a:rPr lang="fr-FR" dirty="0" smtClean="0">
                <a:solidFill>
                  <a:srgbClr val="00B050"/>
                </a:solidFill>
                <a:latin typeface="Courier New"/>
                <a:cs typeface="Courier New"/>
              </a:rPr>
              <a:t> </a:t>
            </a:r>
            <a:r>
              <a:rPr lang="fr-FR" dirty="0" err="1" smtClean="0">
                <a:latin typeface="Courier New"/>
                <a:cs typeface="Courier New"/>
              </a:rPr>
              <a:t>src</a:t>
            </a:r>
            <a:r>
              <a:rPr lang="fr-FR" dirty="0" smtClean="0">
                <a:latin typeface="Courier New"/>
                <a:cs typeface="Courier New"/>
              </a:rPr>
              <a:t>="4-3.jpg"&gt;</a:t>
            </a:r>
            <a:br>
              <a:rPr lang="fr-FR" dirty="0" smtClean="0">
                <a:latin typeface="Courier New"/>
                <a:cs typeface="Courier New"/>
              </a:rPr>
            </a:br>
            <a:r>
              <a:rPr lang="fr-FR" dirty="0" smtClean="0">
                <a:latin typeface="Courier New"/>
                <a:cs typeface="Courier New"/>
              </a:rPr>
              <a:t>&lt;/</a:t>
            </a:r>
            <a:r>
              <a:rPr lang="fr-FR" b="1" dirty="0" err="1" smtClean="0">
                <a:solidFill>
                  <a:srgbClr val="00B050"/>
                </a:solidFill>
                <a:latin typeface="Courier New"/>
                <a:cs typeface="Courier New"/>
              </a:rPr>
              <a:t>picture</a:t>
            </a:r>
            <a:r>
              <a:rPr lang="fr-FR" dirty="0" smtClean="0">
                <a:latin typeface="Courier New"/>
                <a:cs typeface="Courier New"/>
              </a:rPr>
              <a:t>&gt;</a:t>
            </a:r>
            <a:endParaRPr lang="fr-FR" dirty="0">
              <a:latin typeface="Courier New"/>
              <a:cs typeface="Courier New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1143001" y="5334001"/>
            <a:ext cx="6571030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>
                <a:latin typeface="Open Sans Regular" charset="0"/>
              </a:rPr>
              <a:t>Démo : </a:t>
            </a:r>
            <a:r>
              <a:rPr lang="fr-FR" sz="1500" dirty="0">
                <a:latin typeface="Open Sans Regular" charset="0"/>
                <a:hlinkClick r:id="rId3"/>
              </a:rPr>
              <a:t>https://codepen.io/vincent-valentin/pen/dQvwLN?editors=1100</a:t>
            </a:r>
            <a:r>
              <a:rPr lang="fr-FR" sz="1500" dirty="0">
                <a:latin typeface="Open Sans Regular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51026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Last but not least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err="1" smtClean="0"/>
              <a:t>Hidden</a:t>
            </a:r>
            <a:r>
              <a:rPr lang="fr-FR" dirty="0" smtClean="0"/>
              <a:t> 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&lt;</a:t>
            </a:r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img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&gt;</a:t>
            </a:r>
            <a:r>
              <a:rPr lang="fr-FR" dirty="0" smtClean="0"/>
              <a:t> are </a:t>
            </a:r>
            <a:r>
              <a:rPr lang="fr-FR" dirty="0" err="1" smtClean="0"/>
              <a:t>downloaded</a:t>
            </a:r>
            <a:r>
              <a:rPr lang="fr-FR" dirty="0" smtClean="0"/>
              <a:t> </a:t>
            </a:r>
            <a:r>
              <a:rPr lang="fr-FR" dirty="0" err="1" smtClean="0"/>
              <a:t>anyway</a:t>
            </a:r>
            <a:r>
              <a:rPr lang="fr-FR" dirty="0" smtClean="0"/>
              <a:t> (</a:t>
            </a:r>
            <a:r>
              <a:rPr lang="fr-FR" dirty="0" err="1" smtClean="0"/>
              <a:t>think</a:t>
            </a:r>
            <a:r>
              <a:rPr lang="fr-FR" dirty="0" smtClean="0"/>
              <a:t> to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mega</a:t>
            </a:r>
            <a:r>
              <a:rPr lang="fr-FR" dirty="0" smtClean="0"/>
              <a:t>-menu)</a:t>
            </a:r>
          </a:p>
          <a:p>
            <a:endParaRPr lang="fr-FR" dirty="0"/>
          </a:p>
          <a:p>
            <a:r>
              <a:rPr lang="fr-FR" dirty="0" smtClean="0"/>
              <a:t>CSS background images are </a:t>
            </a:r>
            <a:r>
              <a:rPr lang="fr-FR" dirty="0" err="1" smtClean="0"/>
              <a:t>downloaded</a:t>
            </a:r>
            <a:r>
              <a:rPr lang="fr-FR" dirty="0" smtClean="0"/>
              <a:t> </a:t>
            </a:r>
            <a:r>
              <a:rPr lang="fr-FR" dirty="0" err="1" smtClean="0"/>
              <a:t>late</a:t>
            </a:r>
            <a:endParaRPr lang="fr-FR" dirty="0" smtClean="0"/>
          </a:p>
          <a:p>
            <a:pPr lvl="1"/>
            <a:r>
              <a:rPr lang="fr-FR" dirty="0" smtClean="0"/>
              <a:t>For </a:t>
            </a:r>
            <a:r>
              <a:rPr lang="fr-FR" dirty="0" err="1" smtClean="0"/>
              <a:t>very</a:t>
            </a:r>
            <a:r>
              <a:rPr lang="fr-FR" dirty="0" smtClean="0"/>
              <a:t> visible images, use 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&lt;</a:t>
            </a:r>
            <a:r>
              <a:rPr lang="fr-FR" dirty="0" err="1" smtClean="0">
                <a:latin typeface="Consolas" charset="0"/>
                <a:ea typeface="Consolas" charset="0"/>
                <a:cs typeface="Consolas" charset="0"/>
              </a:rPr>
              <a:t>img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dirty="0" err="1" smtClean="0">
                <a:latin typeface="Consolas" charset="0"/>
                <a:ea typeface="Consolas" charset="0"/>
                <a:cs typeface="Consolas" charset="0"/>
              </a:rPr>
              <a:t>src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&gt;</a:t>
            </a:r>
            <a:r>
              <a:rPr lang="fr-FR" dirty="0" smtClean="0"/>
              <a:t> to </a:t>
            </a:r>
            <a:r>
              <a:rPr lang="fr-FR" dirty="0" err="1" smtClean="0"/>
              <a:t>download</a:t>
            </a:r>
            <a:r>
              <a:rPr lang="fr-FR" dirty="0" smtClean="0"/>
              <a:t> </a:t>
            </a:r>
            <a:r>
              <a:rPr lang="fr-FR" dirty="0" err="1" smtClean="0"/>
              <a:t>them</a:t>
            </a:r>
            <a:r>
              <a:rPr lang="fr-FR" dirty="0" smtClean="0"/>
              <a:t> </a:t>
            </a:r>
            <a:r>
              <a:rPr lang="fr-FR" dirty="0" err="1" smtClean="0"/>
              <a:t>faster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90512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onload</a:t>
            </a:r>
            <a:r>
              <a:rPr lang="fr-FR" dirty="0" smtClean="0"/>
              <a:t> : </a:t>
            </a:r>
            <a:r>
              <a:rPr lang="fr-FR" dirty="0" err="1" smtClean="0"/>
              <a:t>too</a:t>
            </a:r>
            <a:r>
              <a:rPr lang="fr-FR" dirty="0" smtClean="0"/>
              <a:t> </a:t>
            </a:r>
            <a:r>
              <a:rPr lang="fr-FR" dirty="0" err="1" smtClean="0"/>
              <a:t>late</a:t>
            </a:r>
            <a:r>
              <a:rPr lang="fr-FR" dirty="0" smtClean="0"/>
              <a:t> or </a:t>
            </a:r>
            <a:r>
              <a:rPr lang="fr-FR" dirty="0" err="1" smtClean="0"/>
              <a:t>too</a:t>
            </a:r>
            <a:r>
              <a:rPr lang="fr-FR" dirty="0" smtClean="0"/>
              <a:t> </a:t>
            </a:r>
            <a:r>
              <a:rPr lang="fr-FR" dirty="0" err="1" smtClean="0"/>
              <a:t>soon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28408" y="1181366"/>
            <a:ext cx="6489747" cy="4421962"/>
          </a:xfrm>
          <a:prstGeom prst="rect">
            <a:avLst/>
          </a:prstGeom>
        </p:spPr>
      </p:pic>
      <p:cxnSp>
        <p:nvCxnSpPr>
          <p:cNvPr id="6" name="Connecteur droit avec flèche 5"/>
          <p:cNvCxnSpPr/>
          <p:nvPr/>
        </p:nvCxnSpPr>
        <p:spPr>
          <a:xfrm flipH="1">
            <a:off x="4255435" y="4980213"/>
            <a:ext cx="133894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7" name="Connecteur droit avec flèche 6"/>
          <p:cNvCxnSpPr/>
          <p:nvPr/>
        </p:nvCxnSpPr>
        <p:spPr>
          <a:xfrm flipH="1">
            <a:off x="5786864" y="4988378"/>
            <a:ext cx="1527506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9" name="ZoneTexte 8"/>
          <p:cNvSpPr txBox="1"/>
          <p:nvPr/>
        </p:nvSpPr>
        <p:spPr>
          <a:xfrm>
            <a:off x="3725022" y="3882908"/>
            <a:ext cx="1869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Open Sans Regular" charset="0"/>
              </a:rPr>
              <a:t>5 </a:t>
            </a:r>
            <a:r>
              <a:rPr lang="fr-FR" sz="2400" dirty="0" smtClean="0">
                <a:latin typeface="Open Sans Regular" charset="0"/>
              </a:rPr>
              <a:t>seconds </a:t>
            </a:r>
            <a:r>
              <a:rPr lang="fr-FR" sz="2400" dirty="0" err="1" smtClean="0">
                <a:latin typeface="Open Sans Regular" charset="0"/>
              </a:rPr>
              <a:t>too</a:t>
            </a:r>
            <a:r>
              <a:rPr lang="fr-FR" sz="2400" dirty="0" smtClean="0">
                <a:latin typeface="Open Sans Regular" charset="0"/>
              </a:rPr>
              <a:t> </a:t>
            </a:r>
            <a:r>
              <a:rPr lang="fr-FR" sz="2400" dirty="0" err="1" smtClean="0">
                <a:latin typeface="Open Sans Regular" charset="0"/>
              </a:rPr>
              <a:t>late</a:t>
            </a:r>
            <a:r>
              <a:rPr lang="fr-FR" sz="2400" dirty="0" smtClean="0">
                <a:latin typeface="Open Sans Regular" charset="0"/>
              </a:rPr>
              <a:t> ?</a:t>
            </a:r>
            <a:endParaRPr lang="fr-FR" sz="2400" dirty="0">
              <a:latin typeface="Open Sans Regular" charset="0"/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786864" y="3888065"/>
            <a:ext cx="18388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latin typeface="Open Sans Regular" charset="0"/>
              </a:rPr>
              <a:t>5 </a:t>
            </a:r>
            <a:r>
              <a:rPr lang="fr-FR" sz="2400" dirty="0" smtClean="0">
                <a:latin typeface="Open Sans Regular" charset="0"/>
              </a:rPr>
              <a:t>seconds </a:t>
            </a:r>
            <a:r>
              <a:rPr lang="fr-FR" sz="2400" dirty="0">
                <a:latin typeface="Open Sans Regular" charset="0"/>
              </a:rPr>
              <a:t>trop </a:t>
            </a:r>
            <a:r>
              <a:rPr lang="fr-FR" sz="2400" dirty="0" err="1" smtClean="0">
                <a:latin typeface="Open Sans Regular" charset="0"/>
              </a:rPr>
              <a:t>soon</a:t>
            </a:r>
            <a:r>
              <a:rPr lang="fr-FR" sz="2400" dirty="0" smtClean="0">
                <a:latin typeface="Open Sans Regular" charset="0"/>
              </a:rPr>
              <a:t> </a:t>
            </a:r>
            <a:r>
              <a:rPr lang="fr-FR" sz="2400" dirty="0">
                <a:latin typeface="Open Sans Regular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6137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5677"/>
    </mc:Choice>
    <mc:Fallback xmlns="">
      <p:transition spd="slow" advTm="35677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3rd parties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r"/>
            <a:r>
              <a:rPr lang="fr-FR" dirty="0" err="1" smtClean="0"/>
              <a:t>When</a:t>
            </a:r>
            <a:r>
              <a:rPr lang="fr-FR" dirty="0" smtClean="0"/>
              <a:t> </a:t>
            </a:r>
            <a:r>
              <a:rPr lang="fr-FR" dirty="0" err="1" smtClean="0"/>
              <a:t>someone’s</a:t>
            </a:r>
            <a:r>
              <a:rPr lang="fr-FR" dirty="0" smtClean="0"/>
              <a:t> </a:t>
            </a:r>
            <a:r>
              <a:rPr lang="fr-FR" dirty="0" err="1" smtClean="0"/>
              <a:t>else</a:t>
            </a:r>
            <a:r>
              <a:rPr lang="fr-FR" dirty="0" smtClean="0"/>
              <a:t> </a:t>
            </a:r>
            <a:r>
              <a:rPr lang="fr-FR" dirty="0" err="1" smtClean="0"/>
              <a:t>problem</a:t>
            </a:r>
            <a:r>
              <a:rPr lang="fr-FR" dirty="0" smtClean="0"/>
              <a:t> </a:t>
            </a:r>
            <a:r>
              <a:rPr lang="fr-FR" dirty="0" err="1" smtClean="0"/>
              <a:t>become</a:t>
            </a:r>
            <a:r>
              <a:rPr lang="fr-FR" dirty="0" smtClean="0"/>
              <a:t> </a:t>
            </a:r>
            <a:r>
              <a:rPr lang="fr-FR" dirty="0" err="1" smtClean="0"/>
              <a:t>yours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81029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Saturday : top management calls </a:t>
            </a:r>
            <a:r>
              <a:rPr lang="fr-FR" dirty="0" err="1" smtClean="0"/>
              <a:t>you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3"/>
          <a:srcRect r="43162"/>
          <a:stretch/>
        </p:blipFill>
        <p:spPr>
          <a:xfrm>
            <a:off x="828759" y="1817542"/>
            <a:ext cx="7458448" cy="1503502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457200" y="1387291"/>
            <a:ext cx="8229600" cy="3771636"/>
          </a:xfrm>
          <a:noFill/>
          <a:ln>
            <a:noFill/>
          </a:ln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fr-FR" b="1" dirty="0" smtClean="0"/>
              <a:t>20 seconds </a:t>
            </a:r>
            <a:r>
              <a:rPr lang="fr-FR" b="1" dirty="0" err="1" smtClean="0"/>
              <a:t>with</a:t>
            </a:r>
            <a:r>
              <a:rPr lang="fr-FR" b="1" dirty="0" smtClean="0"/>
              <a:t> a white page</a:t>
            </a:r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 smtClean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 smtClean="0"/>
          </a:p>
          <a:p>
            <a:pPr marL="0" indent="0" algn="ctr">
              <a:buNone/>
            </a:pPr>
            <a:endParaRPr lang="fr-FR" b="1" dirty="0"/>
          </a:p>
          <a:p>
            <a:pPr marL="0" indent="0" algn="ctr">
              <a:buNone/>
            </a:pPr>
            <a:endParaRPr lang="fr-FR" b="1" dirty="0" smtClean="0"/>
          </a:p>
          <a:p>
            <a:pPr marL="0" indent="0" algn="ctr">
              <a:buNone/>
            </a:pPr>
            <a:r>
              <a:rPr lang="fr-FR" b="1" dirty="0" smtClean="0"/>
              <a:t>Will </a:t>
            </a:r>
            <a:r>
              <a:rPr lang="fr-FR" b="1" dirty="0" err="1" smtClean="0"/>
              <a:t>you</a:t>
            </a:r>
            <a:r>
              <a:rPr lang="fr-FR" b="1" dirty="0" smtClean="0"/>
              <a:t> </a:t>
            </a:r>
            <a:r>
              <a:rPr lang="fr-FR" b="1" dirty="0" err="1" smtClean="0"/>
              <a:t>say</a:t>
            </a:r>
            <a:r>
              <a:rPr lang="fr-FR" b="1" dirty="0" smtClean="0"/>
              <a:t> « not </a:t>
            </a:r>
            <a:r>
              <a:rPr lang="fr-FR" b="1" dirty="0" err="1" smtClean="0"/>
              <a:t>my</a:t>
            </a:r>
            <a:r>
              <a:rPr lang="fr-FR" b="1" dirty="0" smtClean="0"/>
              <a:t> servers » ?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864203" y="5409189"/>
            <a:ext cx="754259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00" dirty="0" smtClean="0">
                <a:latin typeface="Open Sans Regular" charset="0"/>
              </a:rPr>
              <a:t>You </a:t>
            </a:r>
            <a:r>
              <a:rPr lang="fr-FR" sz="1000" dirty="0" err="1" smtClean="0">
                <a:latin typeface="Open Sans Regular" charset="0"/>
              </a:rPr>
              <a:t>can</a:t>
            </a:r>
            <a:r>
              <a:rPr lang="fr-FR" sz="1000" dirty="0" smtClean="0">
                <a:latin typeface="Open Sans Regular" charset="0"/>
              </a:rPr>
              <a:t> </a:t>
            </a:r>
            <a:r>
              <a:rPr lang="fr-FR" sz="1000" dirty="0" err="1" smtClean="0">
                <a:latin typeface="Open Sans Regular" charset="0"/>
              </a:rPr>
              <a:t>simulate</a:t>
            </a:r>
            <a:r>
              <a:rPr lang="fr-FR" sz="1000" dirty="0" smtClean="0">
                <a:latin typeface="Open Sans Regular" charset="0"/>
              </a:rPr>
              <a:t> </a:t>
            </a:r>
            <a:r>
              <a:rPr lang="fr-FR" sz="1000" dirty="0" err="1" smtClean="0">
                <a:latin typeface="Open Sans Regular" charset="0"/>
              </a:rPr>
              <a:t>what</a:t>
            </a:r>
            <a:r>
              <a:rPr lang="fr-FR" sz="1000" dirty="0" smtClean="0">
                <a:latin typeface="Open Sans Regular" charset="0"/>
              </a:rPr>
              <a:t> </a:t>
            </a:r>
            <a:r>
              <a:rPr lang="fr-FR" sz="1000" dirty="0" err="1" smtClean="0">
                <a:latin typeface="Open Sans Regular" charset="0"/>
              </a:rPr>
              <a:t>happens</a:t>
            </a:r>
            <a:r>
              <a:rPr lang="fr-FR" sz="1000" dirty="0" smtClean="0">
                <a:latin typeface="Open Sans Regular" charset="0"/>
              </a:rPr>
              <a:t> </a:t>
            </a:r>
            <a:r>
              <a:rPr lang="fr-FR" sz="1000" dirty="0" err="1" smtClean="0">
                <a:latin typeface="Open Sans Regular" charset="0"/>
              </a:rPr>
              <a:t>when</a:t>
            </a:r>
            <a:r>
              <a:rPr lang="fr-FR" sz="1000" dirty="0" smtClean="0">
                <a:latin typeface="Open Sans Regular" charset="0"/>
              </a:rPr>
              <a:t> one </a:t>
            </a:r>
            <a:r>
              <a:rPr lang="fr-FR" sz="1000" dirty="0" err="1" smtClean="0">
                <a:latin typeface="Open Sans Regular" charset="0"/>
              </a:rPr>
              <a:t>domain</a:t>
            </a:r>
            <a:r>
              <a:rPr lang="fr-FR" sz="1000" dirty="0" smtClean="0">
                <a:latin typeface="Open Sans Regular" charset="0"/>
              </a:rPr>
              <a:t> </a:t>
            </a:r>
            <a:r>
              <a:rPr lang="fr-FR" sz="1000" dirty="0" err="1" smtClean="0">
                <a:latin typeface="Open Sans Regular" charset="0"/>
              </a:rPr>
              <a:t>fails</a:t>
            </a:r>
            <a:r>
              <a:rPr lang="fr-FR" sz="1000" dirty="0" smtClean="0">
                <a:latin typeface="Open Sans Regular" charset="0"/>
              </a:rPr>
              <a:t> </a:t>
            </a:r>
            <a:r>
              <a:rPr lang="fr-FR" sz="1000" dirty="0">
                <a:latin typeface="Open Sans Regular" charset="0"/>
              </a:rPr>
              <a:t>: </a:t>
            </a:r>
            <a:r>
              <a:rPr lang="fr-FR" sz="1000" dirty="0" err="1">
                <a:latin typeface="Open Sans Regular" charset="0"/>
              </a:rPr>
              <a:t>Webpagetest.org</a:t>
            </a:r>
            <a:r>
              <a:rPr lang="fr-FR" sz="1000" dirty="0">
                <a:latin typeface="Open Sans Regular" charset="0"/>
              </a:rPr>
              <a:t>, Advanced Settings &gt; SPOF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/>
          <a:srcRect l="56955" t="-2378"/>
          <a:stretch/>
        </p:blipFill>
        <p:spPr>
          <a:xfrm>
            <a:off x="1756741" y="3067997"/>
            <a:ext cx="5630518" cy="1534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10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DomContentLoaded</a:t>
            </a:r>
            <a:endParaRPr lang="fr-FR" dirty="0"/>
          </a:p>
        </p:txBody>
      </p:sp>
      <p:pic>
        <p:nvPicPr>
          <p:cNvPr id="10" name="Picture 4" descr="https://lh6.googleusercontent.com/LY_VJ2i5GIpl8sF-OIIz5Aj0vmX2J5Uk8pNtvg-BeRG08M39-BbWRBjjL0HuU8ylq5qvq8TEWtR0AEHz4qCBRlkrngQkkN4bXUmcQV1llPo18NOVmFAJGxUvANXD8BIJiQOxrtgO"/>
          <p:cNvPicPr>
            <a:picLocks noGrp="1" noChangeAspect="1" noChangeArrowheads="1"/>
          </p:cNvPicPr>
          <p:nvPr>
            <p:ph sz="half"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7200" y="1584383"/>
            <a:ext cx="4038600" cy="3270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ce réservé du contenu 10"/>
          <p:cNvSpPr>
            <a:spLocks noGrp="1"/>
          </p:cNvSpPr>
          <p:nvPr>
            <p:ph sz="half" idx="2"/>
          </p:nvPr>
        </p:nvSpPr>
        <p:spPr>
          <a:xfrm>
            <a:off x="4648199" y="1333501"/>
            <a:ext cx="4151671" cy="3771636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jQuery </a:t>
            </a:r>
            <a:r>
              <a:rPr lang="fr-FR" dirty="0" err="1" smtClean="0"/>
              <a:t>devs</a:t>
            </a:r>
            <a:r>
              <a:rPr lang="fr-FR" dirty="0" smtClean="0"/>
              <a:t> use </a:t>
            </a:r>
            <a:r>
              <a:rPr lang="fr-FR" dirty="0" err="1" smtClean="0"/>
              <a:t>it</a:t>
            </a:r>
            <a:endParaRPr lang="fr-FR" dirty="0" smtClean="0"/>
          </a:p>
          <a:p>
            <a:pPr marL="0" indent="0">
              <a:buNone/>
            </a:pPr>
            <a:r>
              <a:rPr lang="fr-FR" sz="2000" dirty="0">
                <a:latin typeface="Courier New" charset="0"/>
                <a:ea typeface="Courier New" charset="0"/>
                <a:cs typeface="Courier New" charset="0"/>
              </a:rPr>
              <a:t>$(document).</a:t>
            </a:r>
            <a:r>
              <a:rPr lang="fr-FR" sz="2000" dirty="0" err="1" smtClean="0">
                <a:latin typeface="Courier New" charset="0"/>
                <a:ea typeface="Courier New" charset="0"/>
                <a:cs typeface="Courier New" charset="0"/>
              </a:rPr>
              <a:t>ready</a:t>
            </a:r>
            <a:r>
              <a:rPr lang="fr-FR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sz="2000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fr-FR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fr-FR" sz="2000" dirty="0" smtClean="0">
                <a:latin typeface="Courier New" charset="0"/>
                <a:ea typeface="Courier New" charset="0"/>
                <a:cs typeface="Courier New" charset="0"/>
              </a:rPr>
              <a:t>$().</a:t>
            </a:r>
            <a:r>
              <a:rPr lang="fr-FR" sz="2000" dirty="0" err="1" smtClean="0">
                <a:latin typeface="Courier New" charset="0"/>
                <a:ea typeface="Courier New" charset="0"/>
                <a:cs typeface="Courier New" charset="0"/>
              </a:rPr>
              <a:t>ready</a:t>
            </a:r>
            <a:r>
              <a:rPr lang="fr-FR" sz="2000" dirty="0" smtClean="0">
                <a:latin typeface="Courier New" charset="0"/>
                <a:ea typeface="Courier New" charset="0"/>
                <a:cs typeface="Courier New" charset="0"/>
              </a:rPr>
              <a:t>(</a:t>
            </a:r>
            <a:r>
              <a:rPr lang="fr-FR" sz="2000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fr-FR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</a:p>
          <a:p>
            <a:pPr marL="0" indent="0">
              <a:buNone/>
            </a:pPr>
            <a:r>
              <a:rPr lang="fr-FR" sz="2000" dirty="0" smtClean="0">
                <a:latin typeface="Courier New" charset="0"/>
                <a:ea typeface="Courier New" charset="0"/>
                <a:cs typeface="Courier New" charset="0"/>
              </a:rPr>
              <a:t>$(</a:t>
            </a:r>
            <a:r>
              <a:rPr lang="fr-FR" sz="2000" dirty="0" err="1" smtClean="0">
                <a:latin typeface="Courier New" charset="0"/>
                <a:ea typeface="Courier New" charset="0"/>
                <a:cs typeface="Courier New" charset="0"/>
              </a:rPr>
              <a:t>init</a:t>
            </a:r>
            <a:r>
              <a:rPr lang="fr-FR" sz="2000" dirty="0" smtClean="0">
                <a:latin typeface="Courier New" charset="0"/>
                <a:ea typeface="Courier New" charset="0"/>
                <a:cs typeface="Courier New" charset="0"/>
              </a:rPr>
              <a:t>)</a:t>
            </a:r>
            <a:endParaRPr lang="fr-FR" sz="2000" dirty="0">
              <a:latin typeface="Courier New" charset="0"/>
              <a:ea typeface="Courier New" charset="0"/>
              <a:cs typeface="Courier New" charset="0"/>
            </a:endParaRPr>
          </a:p>
          <a:p>
            <a:endParaRPr lang="fr-FR" dirty="0"/>
          </a:p>
          <a:p>
            <a:r>
              <a:rPr lang="fr-FR" dirty="0" smtClean="0"/>
              <a:t>Most of the time, </a:t>
            </a:r>
            <a:r>
              <a:rPr lang="fr-FR" dirty="0" err="1" smtClean="0"/>
              <a:t>nothing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interactive </a:t>
            </a: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endParaRPr lang="fr-FR" dirty="0" smtClean="0"/>
          </a:p>
          <a:p>
            <a:endParaRPr lang="fr-FR" dirty="0"/>
          </a:p>
          <a:p>
            <a:r>
              <a:rPr lang="fr-FR" dirty="0" smtClean="0"/>
              <a:t>This time,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was</a:t>
            </a:r>
            <a:r>
              <a:rPr lang="fr-FR" dirty="0" smtClean="0"/>
              <a:t> the </a:t>
            </a:r>
            <a:r>
              <a:rPr lang="fr-FR" dirty="0" err="1" smtClean="0"/>
              <a:t>asynchronous</a:t>
            </a:r>
            <a:r>
              <a:rPr lang="fr-FR" dirty="0" smtClean="0"/>
              <a:t> Google </a:t>
            </a:r>
            <a:r>
              <a:rPr lang="fr-FR" dirty="0" err="1" smtClean="0"/>
              <a:t>Ads</a:t>
            </a:r>
            <a:endParaRPr lang="fr-FR" dirty="0"/>
          </a:p>
        </p:txBody>
      </p:sp>
      <p:sp>
        <p:nvSpPr>
          <p:cNvPr id="13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49698" y="5351594"/>
            <a:ext cx="2244603" cy="205383"/>
          </a:xfrm>
        </p:spPr>
        <p:txBody>
          <a:bodyPr/>
          <a:lstStyle/>
          <a:p>
            <a:r>
              <a:rPr lang="fr-FR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804421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758"/>
    </mc:Choice>
    <mc:Fallback xmlns="">
      <p:transition spd="slow" advTm="127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DomContentLoaded</a:t>
            </a:r>
            <a:endParaRPr lang="fr-FR" dirty="0"/>
          </a:p>
        </p:txBody>
      </p:sp>
      <p:sp>
        <p:nvSpPr>
          <p:cNvPr id="9" name="Espace réservé du contenu 8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fr-FR" dirty="0" err="1" smtClean="0"/>
              <a:t>DomContentLoaded</a:t>
            </a:r>
            <a:r>
              <a:rPr lang="fr-FR" dirty="0" smtClean="0"/>
              <a:t> </a:t>
            </a:r>
            <a:r>
              <a:rPr lang="fr-FR" dirty="0" err="1" smtClean="0"/>
              <a:t>waits</a:t>
            </a:r>
            <a:r>
              <a:rPr lang="fr-FR" dirty="0" smtClean="0"/>
              <a:t> for :</a:t>
            </a:r>
          </a:p>
          <a:p>
            <a:pPr lvl="1"/>
            <a:r>
              <a:rPr lang="fr-FR" dirty="0"/>
              <a:t>Regular &lt;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script </a:t>
            </a:r>
            <a:r>
              <a:rPr lang="fr-FR" dirty="0" err="1">
                <a:latin typeface="Courier New" charset="0"/>
                <a:ea typeface="Courier New" charset="0"/>
                <a:cs typeface="Courier New" charset="0"/>
              </a:rPr>
              <a:t>src</a:t>
            </a:r>
            <a:r>
              <a:rPr lang="fr-FR" dirty="0"/>
              <a:t>&gt;</a:t>
            </a:r>
          </a:p>
          <a:p>
            <a:pPr lvl="1"/>
            <a:r>
              <a:rPr lang="fr-FR" dirty="0" err="1">
                <a:latin typeface="Courier New" charset="0"/>
                <a:ea typeface="Courier New" charset="0"/>
                <a:cs typeface="Courier New" charset="0"/>
              </a:rPr>
              <a:t>defer</a:t>
            </a:r>
            <a:endParaRPr lang="fr-FR" dirty="0">
              <a:latin typeface="Courier New" charset="0"/>
              <a:ea typeface="Courier New" charset="0"/>
              <a:cs typeface="Courier New" charset="0"/>
            </a:endParaRPr>
          </a:p>
          <a:p>
            <a:pPr lvl="1"/>
            <a:r>
              <a:rPr lang="fr-FR" dirty="0" err="1">
                <a:latin typeface="Courier New" charset="0"/>
                <a:ea typeface="Courier New" charset="0"/>
                <a:cs typeface="Courier New" charset="0"/>
              </a:rPr>
              <a:t>document.write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()</a:t>
            </a:r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Monitor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endParaRPr lang="fr-FR" dirty="0"/>
          </a:p>
          <a:p>
            <a:pPr lvl="1"/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</a:t>
            </a:r>
            <a:r>
              <a:rPr lang="fr-FR" dirty="0" err="1" smtClean="0"/>
              <a:t>users</a:t>
            </a:r>
            <a:r>
              <a:rPr lang="fr-FR" dirty="0" smtClean="0"/>
              <a:t> :</a:t>
            </a:r>
          </a:p>
          <a:p>
            <a:pPr lvl="2"/>
            <a:r>
              <a:rPr lang="fr-FR" dirty="0" err="1" smtClean="0">
                <a:latin typeface="Consolas" charset="0"/>
                <a:ea typeface="Consolas" charset="0"/>
                <a:cs typeface="Consolas" charset="0"/>
              </a:rPr>
              <a:t>performance.timing.domContentLoadedEventEnd</a:t>
            </a:r>
            <a:endParaRPr lang="fr-FR" dirty="0" smtClean="0">
              <a:latin typeface="Consolas" charset="0"/>
              <a:ea typeface="Consolas" charset="0"/>
              <a:cs typeface="Consolas" charset="0"/>
            </a:endParaRPr>
          </a:p>
          <a:p>
            <a:pPr lvl="2"/>
            <a:r>
              <a:rPr lang="fr-FR" dirty="0" smtClean="0"/>
              <a:t>Google </a:t>
            </a:r>
            <a:r>
              <a:rPr lang="fr-FR" dirty="0" err="1" smtClean="0"/>
              <a:t>Analytics</a:t>
            </a:r>
            <a:endParaRPr lang="fr-FR" dirty="0" smtClean="0"/>
          </a:p>
          <a:p>
            <a:pPr lvl="1"/>
            <a:r>
              <a:rPr lang="fr-FR" dirty="0" err="1" smtClean="0"/>
              <a:t>Synthetically</a:t>
            </a:r>
            <a:r>
              <a:rPr lang="fr-FR" dirty="0" smtClean="0"/>
              <a:t>,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any</a:t>
            </a:r>
            <a:r>
              <a:rPr lang="fr-FR" dirty="0" smtClean="0"/>
              <a:t> </a:t>
            </a:r>
            <a:r>
              <a:rPr lang="fr-FR" dirty="0" err="1" smtClean="0"/>
              <a:t>Webperf</a:t>
            </a:r>
            <a:r>
              <a:rPr lang="fr-FR" dirty="0" smtClean="0"/>
              <a:t> </a:t>
            </a:r>
            <a:r>
              <a:rPr lang="fr-FR" dirty="0" err="1" smtClean="0"/>
              <a:t>tool</a:t>
            </a:r>
            <a:endParaRPr lang="fr-FR" dirty="0" smtClean="0"/>
          </a:p>
        </p:txBody>
      </p:sp>
      <p:sp>
        <p:nvSpPr>
          <p:cNvPr id="11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49698" y="5351594"/>
            <a:ext cx="2244603" cy="205383"/>
          </a:xfrm>
        </p:spPr>
        <p:txBody>
          <a:bodyPr/>
          <a:lstStyle/>
          <a:p>
            <a:r>
              <a:rPr lang="fr-FR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2980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351"/>
    </mc:Choice>
    <mc:Fallback xmlns="">
      <p:transition spd="slow" advTm="32351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 to </a:t>
            </a:r>
            <a:r>
              <a:rPr lang="fr-FR" dirty="0" err="1" smtClean="0"/>
              <a:t>include</a:t>
            </a:r>
            <a:r>
              <a:rPr lang="fr-FR" smtClean="0"/>
              <a:t> 3rd parties ?</a:t>
            </a:r>
            <a:endParaRPr lang="fr-FR" dirty="0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fr-FR" dirty="0"/>
              <a:t>Host </a:t>
            </a:r>
            <a:r>
              <a:rPr lang="fr-FR" dirty="0" err="1"/>
              <a:t>yourself</a:t>
            </a:r>
            <a:endParaRPr lang="fr-FR" dirty="0"/>
          </a:p>
          <a:p>
            <a:r>
              <a:rPr lang="fr-FR" dirty="0"/>
              <a:t>Fonts</a:t>
            </a:r>
          </a:p>
          <a:p>
            <a:r>
              <a:rPr lang="fr-FR" dirty="0" err="1"/>
              <a:t>External</a:t>
            </a:r>
            <a:r>
              <a:rPr lang="fr-FR" dirty="0"/>
              <a:t> JS/CSS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/>
              <a:t>3rd parties :</a:t>
            </a:r>
          </a:p>
          <a:p>
            <a:r>
              <a:rPr lang="fr-FR" dirty="0"/>
              <a:t>In </a:t>
            </a:r>
            <a:r>
              <a:rPr lang="fr-FR" dirty="0" err="1"/>
              <a:t>iframe</a:t>
            </a:r>
            <a:endParaRPr lang="fr-FR" dirty="0"/>
          </a:p>
          <a:p>
            <a:r>
              <a:rPr lang="fr-FR" dirty="0" err="1">
                <a:latin typeface="Courier New" charset="0"/>
                <a:ea typeface="Courier New" charset="0"/>
                <a:cs typeface="Courier New" charset="0"/>
              </a:rPr>
              <a:t>async</a:t>
            </a:r>
            <a:r>
              <a:rPr lang="fr-FR" dirty="0"/>
              <a:t> </a:t>
            </a:r>
            <a:r>
              <a:rPr lang="fr-FR" dirty="0" err="1"/>
              <a:t>attribute</a:t>
            </a:r>
            <a:endParaRPr lang="fr-FR" dirty="0"/>
          </a:p>
          <a:p>
            <a:r>
              <a:rPr lang="fr-FR" dirty="0" err="1"/>
              <a:t>After</a:t>
            </a:r>
            <a:r>
              <a:rPr lang="fr-FR" dirty="0"/>
              <a:t> </a:t>
            </a:r>
            <a:r>
              <a:rPr lang="fr-FR" dirty="0" err="1"/>
              <a:t>onload</a:t>
            </a:r>
            <a:endParaRPr lang="fr-FR" dirty="0"/>
          </a:p>
          <a:p>
            <a:r>
              <a:rPr lang="fr-FR" dirty="0"/>
              <a:t>Reverse-proxy</a:t>
            </a:r>
          </a:p>
          <a:p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0730" y="1736895"/>
            <a:ext cx="1164127" cy="316769"/>
          </a:xfrm>
          <a:prstGeom prst="rect">
            <a:avLst/>
          </a:prstGeom>
        </p:spPr>
      </p:pic>
      <p:pic>
        <p:nvPicPr>
          <p:cNvPr id="2050" name="Picture 2" descr="miling Face With Horns on Apple iOS 12.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9148" y="1721224"/>
            <a:ext cx="361637" cy="3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" descr="miling Face With Horns on Apple iOS 12.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9093" y="1736895"/>
            <a:ext cx="361637" cy="361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226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Conclusion 2 : </a:t>
            </a:r>
            <a:r>
              <a:rPr lang="fr-FR" dirty="0" err="1" smtClean="0"/>
              <a:t>Webperf</a:t>
            </a:r>
            <a:r>
              <a:rPr lang="fr-FR" dirty="0" smtClean="0"/>
              <a:t> deals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everything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dirty="0" smtClean="0"/>
              <a:t>UX and Design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Monitoring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Server and network configuration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Images</a:t>
            </a:r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HTML / CSS </a:t>
            </a:r>
            <a:r>
              <a:rPr lang="fr-FR" dirty="0" err="1" smtClean="0"/>
              <a:t>development</a:t>
            </a:r>
            <a:endParaRPr lang="fr-FR" dirty="0" smtClean="0"/>
          </a:p>
          <a:p>
            <a:pPr marL="514350" indent="-514350">
              <a:buFont typeface="+mj-lt"/>
              <a:buAutoNum type="arabicPeriod"/>
            </a:pPr>
            <a:r>
              <a:rPr lang="fr-FR" dirty="0" smtClean="0"/>
              <a:t>JS </a:t>
            </a:r>
            <a:r>
              <a:rPr lang="fr-FR" dirty="0" err="1" smtClean="0"/>
              <a:t>development</a:t>
            </a:r>
            <a:endParaRPr lang="fr-FR" dirty="0"/>
          </a:p>
        </p:txBody>
      </p:sp>
      <p:sp>
        <p:nvSpPr>
          <p:cNvPr id="4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49698" y="5351594"/>
            <a:ext cx="2244603" cy="205383"/>
          </a:xfrm>
        </p:spPr>
        <p:txBody>
          <a:bodyPr/>
          <a:lstStyle/>
          <a:p>
            <a:r>
              <a:rPr lang="fr-FR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47637" y="4458924"/>
            <a:ext cx="704872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4400" dirty="0" err="1" smtClean="0"/>
              <a:t>That’s</a:t>
            </a:r>
            <a:r>
              <a:rPr lang="fr-FR" sz="4400" dirty="0" smtClean="0"/>
              <a:t> </a:t>
            </a:r>
            <a:r>
              <a:rPr lang="fr-FR" sz="4400" dirty="0" err="1" smtClean="0"/>
              <a:t>my</a:t>
            </a:r>
            <a:r>
              <a:rPr lang="fr-FR" sz="4400" dirty="0" smtClean="0"/>
              <a:t> </a:t>
            </a:r>
            <a:r>
              <a:rPr lang="fr-FR" sz="4400" dirty="0" err="1" smtClean="0"/>
              <a:t>definition</a:t>
            </a:r>
            <a:r>
              <a:rPr lang="fr-FR" sz="4400" dirty="0" smtClean="0"/>
              <a:t> of FUN</a:t>
            </a:r>
            <a:endParaRPr lang="fr-FR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16038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1569"/>
    </mc:Choice>
    <mc:Fallback xmlns="">
      <p:transition spd="slow" advTm="815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Questions ?</a:t>
            </a:r>
            <a:endParaRPr lang="fr-FR" dirty="0"/>
          </a:p>
        </p:txBody>
      </p:sp>
      <p:sp>
        <p:nvSpPr>
          <p:cNvPr id="7" name="Espace réservé du contenu 6"/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fr-FR" dirty="0" smtClean="0"/>
          </a:p>
          <a:p>
            <a:endParaRPr lang="fr-FR" dirty="0"/>
          </a:p>
          <a:p>
            <a:r>
              <a:rPr lang="fr-FR" dirty="0" err="1" smtClean="0"/>
              <a:t>Need</a:t>
            </a:r>
            <a:r>
              <a:rPr lang="fr-FR" dirty="0" smtClean="0"/>
              <a:t> an audit ?</a:t>
            </a:r>
          </a:p>
          <a:p>
            <a:r>
              <a:rPr lang="fr-FR" dirty="0" err="1" smtClean="0"/>
              <a:t>Webperf</a:t>
            </a:r>
            <a:r>
              <a:rPr lang="fr-FR" dirty="0" smtClean="0"/>
              <a:t> training (FR) ? </a:t>
            </a:r>
          </a:p>
          <a:p>
            <a:endParaRPr lang="fr-FR" dirty="0"/>
          </a:p>
          <a:p>
            <a:r>
              <a:rPr lang="fr-FR" dirty="0" smtClean="0"/>
              <a:t>Mail </a:t>
            </a:r>
            <a:r>
              <a:rPr lang="fr-FR" dirty="0" smtClean="0">
                <a:hlinkClick r:id="rId2"/>
              </a:rPr>
              <a:t>jp@vincent.net</a:t>
            </a:r>
            <a:r>
              <a:rPr lang="fr-FR" dirty="0" smtClean="0"/>
              <a:t> </a:t>
            </a:r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r>
              <a:rPr lang="fr-FR" dirty="0" err="1" smtClean="0"/>
              <a:t>Next</a:t>
            </a:r>
            <a:r>
              <a:rPr lang="fr-FR" dirty="0" smtClean="0"/>
              <a:t> french </a:t>
            </a:r>
            <a:r>
              <a:rPr lang="fr-FR" dirty="0" err="1" smtClean="0"/>
              <a:t>conf</a:t>
            </a:r>
            <a:endParaRPr lang="fr-FR" dirty="0" smtClean="0"/>
          </a:p>
        </p:txBody>
      </p:sp>
      <p:sp>
        <p:nvSpPr>
          <p:cNvPr id="4" name="Espace réservé du pied de page 7"/>
          <p:cNvSpPr txBox="1">
            <a:spLocks/>
          </p:cNvSpPr>
          <p:nvPr/>
        </p:nvSpPr>
        <p:spPr>
          <a:xfrm>
            <a:off x="3124200" y="5296960"/>
            <a:ext cx="2992804" cy="304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fr-FR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 smtClean="0">
                <a:latin typeface="Open Sans Regular" charset="0"/>
              </a:rPr>
              <a:t>@</a:t>
            </a:r>
            <a:r>
              <a:rPr lang="fr-FR" dirty="0" err="1" smtClean="0">
                <a:latin typeface="Open Sans Regular" charset="0"/>
              </a:rPr>
              <a:t>theystolemynick</a:t>
            </a:r>
            <a:endParaRPr lang="fr-FR" dirty="0">
              <a:latin typeface="Open Sans Regular" charset="0"/>
            </a:endParaRP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56790" y="4541608"/>
            <a:ext cx="2478020" cy="563529"/>
          </a:xfrm>
          <a:prstGeom prst="rect">
            <a:avLst/>
          </a:prstGeom>
        </p:spPr>
      </p:pic>
      <p:pic>
        <p:nvPicPr>
          <p:cNvPr id="8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3476" y="2727138"/>
            <a:ext cx="2789304" cy="577964"/>
          </a:xfrm>
          <a:prstGeom prst="rect">
            <a:avLst/>
          </a:prstGeom>
        </p:spPr>
      </p:pic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55648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Misc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5" name="Espace réservé du texte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err="1" smtClean="0"/>
              <a:t>Rejected</a:t>
            </a:r>
            <a:r>
              <a:rPr lang="fr-FR" dirty="0" smtClean="0"/>
              <a:t> slides : no </a:t>
            </a:r>
            <a:r>
              <a:rPr lang="fr-FR" dirty="0" err="1" smtClean="0"/>
              <a:t>logic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31326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Théorie</a:t>
            </a:r>
            <a:endParaRPr lang="fr-FR" dirty="0"/>
          </a:p>
        </p:txBody>
      </p:sp>
      <p:graphicFrame>
        <p:nvGraphicFramePr>
          <p:cNvPr id="12" name="Espace réservé du contenu 11"/>
          <p:cNvGraphicFramePr>
            <a:graphicFrameLocks noGrp="1"/>
          </p:cNvGraphicFramePr>
          <p:nvPr>
            <p:ph sz="half" idx="2"/>
            <p:extLst/>
          </p:nvPr>
        </p:nvGraphicFramePr>
        <p:xfrm>
          <a:off x="591457" y="1812396"/>
          <a:ext cx="3366822" cy="3494387"/>
        </p:xfrm>
        <a:graphic>
          <a:graphicData uri="http://schemas.openxmlformats.org/drawingml/2006/table">
            <a:tbl>
              <a:tblPr firstRow="1" bandRow="1">
                <a:tableStyleId>{638B1855-1B75-4FBE-930C-398BA8C253C6}</a:tableStyleId>
              </a:tblPr>
              <a:tblGrid>
                <a:gridCol w="1122274"/>
                <a:gridCol w="1122274"/>
                <a:gridCol w="1122274"/>
              </a:tblGrid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 dirty="0" err="1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Roundtrip</a:t>
                      </a:r>
                      <a:endParaRPr lang="fr-FR" sz="1300" b="1" i="0" u="none" strike="noStrike" dirty="0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Payload (KB)</a:t>
                      </a:r>
                      <a:endParaRPr lang="fr-FR" sz="1300" b="1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Cumulé (KB)</a:t>
                      </a:r>
                      <a:endParaRPr lang="fr-FR" sz="1300" b="1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404057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1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300" u="none" strike="noStrike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14</a:t>
                      </a:r>
                      <a:endParaRPr lang="fr-FR" sz="1300" b="0" i="0" u="none" strike="noStrike" dirty="0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14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is-IS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2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29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43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3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ru-RU" sz="1300" u="none" strike="noStrike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57</a:t>
                      </a:r>
                      <a:endParaRPr lang="ru-RU" sz="1300" b="0" i="0" u="none" strike="noStrike" dirty="0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100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4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114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214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5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228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442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6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456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cs-CZ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898</a:t>
                      </a:r>
                      <a:endParaRPr lang="cs-CZ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7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913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1 811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8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is-IS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1 825</a:t>
                      </a:r>
                      <a:endParaRPr lang="is-IS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k-SK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3 636</a:t>
                      </a:r>
                      <a:endParaRPr lang="sk-SK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9</a:t>
                      </a:r>
                      <a:endParaRPr lang="fr-FR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k-SK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3 650</a:t>
                      </a:r>
                      <a:endParaRPr lang="sk-SK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l-PL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7 286</a:t>
                      </a:r>
                      <a:endParaRPr lang="pl-PL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  <a:tr h="309033">
                <a:tc>
                  <a:txBody>
                    <a:bodyPr/>
                    <a:lstStyle/>
                    <a:p>
                      <a:pPr algn="ctr" fontAlgn="b"/>
                      <a:r>
                        <a:rPr lang="fr-FR" sz="1300" u="none" strike="noStrike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10</a:t>
                      </a:r>
                      <a:endParaRPr lang="fr-FR" sz="1300" b="0" i="0" u="none" strike="noStrike" dirty="0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k-SK" sz="1300" u="none" strike="noStrike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7 300 </a:t>
                      </a:r>
                      <a:endParaRPr lang="sk-SK" sz="1300" b="0" i="0" u="none" strike="noStrike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sk-SK" sz="1300" u="none" strike="noStrike" dirty="0">
                          <a:effectLst/>
                          <a:latin typeface="Open Sans" charset="0"/>
                          <a:ea typeface="Open Sans" charset="0"/>
                          <a:cs typeface="Open Sans" charset="0"/>
                        </a:rPr>
                        <a:t>14 586</a:t>
                      </a:r>
                      <a:endParaRPr lang="sk-SK" sz="1300" b="0" i="0" u="none" strike="noStrike" dirty="0">
                        <a:solidFill>
                          <a:srgbClr val="000000"/>
                        </a:solidFill>
                        <a:effectLst/>
                        <a:latin typeface="Open Sans" charset="0"/>
                        <a:ea typeface="Open Sans" charset="0"/>
                        <a:cs typeface="Open Sans" charset="0"/>
                      </a:endParaRPr>
                    </a:p>
                  </a:txBody>
                  <a:tcPr marL="5292" marR="5292" marT="5292" marB="0" anchor="b"/>
                </a:tc>
              </a:tr>
            </a:tbl>
          </a:graphicData>
        </a:graphic>
      </p:graphicFrame>
      <p:sp>
        <p:nvSpPr>
          <p:cNvPr id="8" name="Espace réservé du texte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Pratique</a:t>
            </a:r>
            <a:endParaRPr lang="fr-FR" dirty="0"/>
          </a:p>
        </p:txBody>
      </p:sp>
      <p:pic>
        <p:nvPicPr>
          <p:cNvPr id="10" name="Espace réservé du contenu 9"/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5300927" y="2654432"/>
            <a:ext cx="2032000" cy="1608667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6371869" y="2079526"/>
            <a:ext cx="1504579" cy="323165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500" dirty="0">
                <a:latin typeface="Open Sans Regular" charset="0"/>
              </a:rPr>
              <a:t>162 Ko = 3 RTT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5009524" y="5211763"/>
            <a:ext cx="281198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500" dirty="0">
                <a:latin typeface="Open Sans Regular" charset="0"/>
              </a:rPr>
              <a:t>Latence 100 ms, débit 9 MB/s</a:t>
            </a:r>
          </a:p>
        </p:txBody>
      </p:sp>
    </p:spTree>
    <p:extLst>
      <p:ext uri="{BB962C8B-B14F-4D97-AF65-F5344CB8AC3E}">
        <p14:creationId xmlns:p14="http://schemas.microsoft.com/office/powerpoint/2010/main" val="2065602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Convaincre</a:t>
            </a:r>
            <a:r>
              <a:rPr lang="en-US" dirty="0" smtClean="0"/>
              <a:t>,  se </a:t>
            </a:r>
            <a:r>
              <a:rPr lang="en-US" dirty="0" err="1" smtClean="0"/>
              <a:t>rassurer</a:t>
            </a:r>
            <a:endParaRPr lang="en-US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3000" y="1158195"/>
            <a:ext cx="6794500" cy="385830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3739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Take</a:t>
            </a:r>
            <a:r>
              <a:rPr lang="fr-FR" dirty="0" smtClean="0"/>
              <a:t> </a:t>
            </a:r>
            <a:r>
              <a:rPr lang="fr-FR" dirty="0" err="1" smtClean="0"/>
              <a:t>user’s</a:t>
            </a:r>
            <a:r>
              <a:rPr lang="fr-FR" dirty="0" smtClean="0"/>
              <a:t> </a:t>
            </a:r>
            <a:r>
              <a:rPr lang="fr-FR" dirty="0" err="1" smtClean="0"/>
              <a:t>seat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24185" y="1016000"/>
            <a:ext cx="6858000" cy="3771636"/>
          </a:xfrm>
        </p:spPr>
        <p:txBody>
          <a:bodyPr>
            <a:normAutofit lnSpcReduction="10000"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</a:t>
            </a:r>
            <a:r>
              <a:rPr lang="fr-FR" dirty="0" err="1" smtClean="0"/>
              <a:t>your</a:t>
            </a:r>
            <a:r>
              <a:rPr lang="fr-FR" dirty="0" smtClean="0"/>
              <a:t> office</a:t>
            </a:r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endParaRPr lang="fr-FR" dirty="0"/>
          </a:p>
          <a:p>
            <a:endParaRPr lang="fr-FR" dirty="0"/>
          </a:p>
          <a:p>
            <a:r>
              <a:rPr lang="fr-FR" dirty="0" err="1" smtClean="0"/>
              <a:t>From</a:t>
            </a:r>
            <a:r>
              <a:rPr lang="fr-FR" dirty="0" smtClean="0"/>
              <a:t> a french ADSL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929" y="1600199"/>
            <a:ext cx="8893705" cy="115388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66" y="3107603"/>
            <a:ext cx="8810945" cy="1116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92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Sitespeed.io</a:t>
            </a:r>
            <a:r>
              <a:rPr lang="fr-FR" dirty="0" smtClean="0"/>
              <a:t> : le remplaçant ?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 smtClean="0"/>
              <a:t>Pilote </a:t>
            </a:r>
            <a:r>
              <a:rPr lang="fr-FR" dirty="0" err="1"/>
              <a:t>Selenium</a:t>
            </a:r>
            <a:r>
              <a:rPr lang="fr-FR" dirty="0"/>
              <a:t> et </a:t>
            </a:r>
            <a:r>
              <a:rPr lang="fr-FR" dirty="0" err="1" smtClean="0"/>
              <a:t>WebPagetest</a:t>
            </a:r>
            <a:endParaRPr lang="fr-FR" dirty="0" smtClean="0"/>
          </a:p>
          <a:p>
            <a:r>
              <a:rPr lang="fr-FR" dirty="0" smtClean="0"/>
              <a:t>Monitoring et </a:t>
            </a:r>
            <a:r>
              <a:rPr lang="fr-FR" dirty="0" err="1" smtClean="0"/>
              <a:t>dashboard</a:t>
            </a:r>
            <a:r>
              <a:rPr lang="fr-FR" dirty="0" smtClean="0"/>
              <a:t> </a:t>
            </a:r>
            <a:r>
              <a:rPr lang="fr-FR" dirty="0" err="1" smtClean="0"/>
              <a:t>pré-construits</a:t>
            </a:r>
            <a:endParaRPr lang="fr-FR" dirty="0" smtClean="0"/>
          </a:p>
          <a:p>
            <a:r>
              <a:rPr lang="fr-FR" dirty="0" smtClean="0"/>
              <a:t>Intégration facilitée (Docker, </a:t>
            </a:r>
            <a:r>
              <a:rPr lang="fr-FR" dirty="0" err="1" smtClean="0"/>
              <a:t>nodeJS</a:t>
            </a:r>
            <a:r>
              <a:rPr lang="fr-FR" dirty="0" smtClean="0"/>
              <a:t>)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1000" y="127000"/>
            <a:ext cx="1520032" cy="1621367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676" y="3044269"/>
            <a:ext cx="3561324" cy="249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8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Autres projets de monitoring</a:t>
            </a:r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>
                <a:hlinkClick r:id="rId2"/>
              </a:rPr>
              <a:t>Speed Tracker</a:t>
            </a:r>
            <a:r>
              <a:rPr lang="fr-FR" dirty="0"/>
              <a:t> 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>
                <a:hlinkClick r:id="rId3"/>
              </a:rPr>
              <a:t>Open Speed Monitor</a:t>
            </a:r>
            <a:r>
              <a:rPr lang="fr-FR" dirty="0"/>
              <a:t> </a:t>
            </a:r>
          </a:p>
        </p:txBody>
      </p:sp>
      <p:pic>
        <p:nvPicPr>
          <p:cNvPr id="12" name="Espace réservé du contenu 11"/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4632855" y="2957372"/>
            <a:ext cx="3368146" cy="1002788"/>
          </a:xfrm>
          <a:prstGeom prst="rect">
            <a:avLst/>
          </a:prstGeom>
        </p:spPr>
      </p:pic>
      <p:pic>
        <p:nvPicPr>
          <p:cNvPr id="10" name="Espace réservé du contenu 9"/>
          <p:cNvPicPr>
            <a:picLocks noGrp="1" noChangeAspect="1"/>
          </p:cNvPicPr>
          <p:nvPr>
            <p:ph sz="half" idx="2"/>
          </p:nvPr>
        </p:nvPicPr>
        <p:blipFill>
          <a:blip r:embed="rId5"/>
          <a:stretch>
            <a:fillRect/>
          </a:stretch>
        </p:blipFill>
        <p:spPr>
          <a:xfrm>
            <a:off x="1180042" y="1812396"/>
            <a:ext cx="3292740" cy="3292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655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Real User Monitoring</a:t>
            </a:r>
            <a:endParaRPr lang="en-US" dirty="0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Gratuit</a:t>
            </a:r>
            <a:endParaRPr lang="fr-FR" dirty="0"/>
          </a:p>
          <a:p>
            <a:pPr lvl="0">
              <a:buSzPct val="45000"/>
              <a:buFont typeface="StarSymbol"/>
              <a:buChar char="●"/>
            </a:pPr>
            <a:r>
              <a:rPr lang="fr-FR" dirty="0" smtClean="0"/>
              <a:t>Boomerang JS (collecte côté client)</a:t>
            </a:r>
            <a:endParaRPr lang="fr-FR" dirty="0"/>
          </a:p>
          <a:p>
            <a:pPr lvl="0">
              <a:buSzPct val="45000"/>
              <a:buFont typeface="StarSymbol"/>
              <a:buChar char="●"/>
            </a:pPr>
            <a:r>
              <a:rPr lang="fr-FR" dirty="0" smtClean="0"/>
              <a:t>Google </a:t>
            </a:r>
            <a:r>
              <a:rPr lang="fr-FR" dirty="0" err="1" smtClean="0"/>
              <a:t>Analytics</a:t>
            </a:r>
            <a:r>
              <a:rPr lang="fr-FR" dirty="0" smtClean="0"/>
              <a:t> (collecte client et stockage)</a:t>
            </a:r>
            <a:endParaRPr lang="fr-FR" dirty="0"/>
          </a:p>
          <a:p>
            <a:pPr lvl="0">
              <a:buSzPct val="45000"/>
              <a:buFont typeface="StarSymbol"/>
              <a:buChar char="●"/>
            </a:pPr>
            <a:r>
              <a:rPr lang="fr-FR" dirty="0" smtClean="0"/>
              <a:t>Page Speed Insights (peu d’infos, mais déjà prêtes)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Commercial</a:t>
            </a:r>
            <a:endParaRPr lang="fr-FR" dirty="0"/>
          </a:p>
          <a:p>
            <a:pPr lvl="0">
              <a:buSzPct val="45000"/>
              <a:buFont typeface="StarSymbol"/>
              <a:buChar char="●"/>
            </a:pPr>
            <a:r>
              <a:rPr lang="fr-FR" dirty="0" smtClean="0"/>
              <a:t>Quanta (FR)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dirty="0" err="1" smtClean="0"/>
              <a:t>LogNormal</a:t>
            </a:r>
            <a:r>
              <a:rPr lang="fr-FR" dirty="0" smtClean="0"/>
              <a:t> (</a:t>
            </a:r>
            <a:r>
              <a:rPr lang="fr-FR" dirty="0" err="1" smtClean="0"/>
              <a:t>Akamai</a:t>
            </a:r>
            <a:r>
              <a:rPr lang="fr-FR" dirty="0" smtClean="0"/>
              <a:t>)</a:t>
            </a:r>
            <a:endParaRPr lang="fr-FR" dirty="0"/>
          </a:p>
          <a:p>
            <a:pPr lvl="0">
              <a:buSzPct val="45000"/>
              <a:buFont typeface="StarSymbol"/>
              <a:buChar char="●"/>
            </a:pPr>
            <a:r>
              <a:rPr lang="fr-FR" dirty="0" smtClean="0"/>
              <a:t>New </a:t>
            </a:r>
            <a:r>
              <a:rPr lang="fr-FR" dirty="0" err="1"/>
              <a:t>Relic</a:t>
            </a:r>
            <a:endParaRPr lang="fr-FR" dirty="0"/>
          </a:p>
          <a:p>
            <a:pPr lvl="0">
              <a:buSzPct val="45000"/>
              <a:buFont typeface="StarSymbol"/>
              <a:buChar char="●"/>
            </a:pPr>
            <a:r>
              <a:rPr lang="fr-FR" dirty="0" err="1" smtClean="0"/>
              <a:t>Cedexis</a:t>
            </a:r>
            <a:r>
              <a:rPr lang="fr-FR" dirty="0" smtClean="0"/>
              <a:t> Impact (FR)</a:t>
            </a:r>
          </a:p>
          <a:p>
            <a:pPr lvl="0">
              <a:buSzPct val="45000"/>
              <a:buFont typeface="StarSymbol"/>
              <a:buChar char="●"/>
            </a:pPr>
            <a:r>
              <a:rPr lang="fr-FR" dirty="0" err="1" smtClean="0"/>
              <a:t>Soasta</a:t>
            </a:r>
            <a:r>
              <a:rPr lang="fr-FR" dirty="0" smtClean="0"/>
              <a:t> </a:t>
            </a:r>
            <a:r>
              <a:rPr lang="fr-FR" dirty="0" err="1" smtClean="0"/>
              <a:t>mPulse</a:t>
            </a:r>
            <a:endParaRPr lang="fr-FR" dirty="0" smtClean="0"/>
          </a:p>
          <a:p>
            <a:pPr lvl="0">
              <a:buSzPct val="45000"/>
              <a:buFont typeface="StarSymbol"/>
              <a:buChar char="●"/>
            </a:pPr>
            <a:r>
              <a:rPr lang="fr-FR" dirty="0" err="1" smtClean="0"/>
              <a:t>SpeedCurve</a:t>
            </a:r>
            <a:r>
              <a:rPr lang="fr-FR" dirty="0" smtClean="0"/>
              <a:t> LUX</a:t>
            </a:r>
            <a:endParaRPr lang="fr-FR" dirty="0"/>
          </a:p>
          <a:p>
            <a:pPr lvl="0">
              <a:buSzPct val="45000"/>
              <a:buFont typeface="StarSymbol"/>
              <a:buChar char="●"/>
            </a:pPr>
            <a:r>
              <a:rPr lang="fr-FR" dirty="0" smtClean="0"/>
              <a:t>…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07314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Gif </a:t>
            </a:r>
            <a:r>
              <a:rPr lang="en-US" dirty="0" err="1" smtClean="0"/>
              <a:t>animé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en-US" dirty="0" smtClean="0"/>
              <a:t>Conversion 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vidéo</a:t>
            </a:r>
            <a:r>
              <a:rPr lang="en-US" dirty="0" smtClean="0"/>
              <a:t> (</a:t>
            </a:r>
            <a:r>
              <a:rPr lang="en-US" dirty="0"/>
              <a:t>Gains de </a:t>
            </a:r>
            <a:r>
              <a:rPr lang="en-US" dirty="0" smtClean="0"/>
              <a:t>50% </a:t>
            </a:r>
            <a:r>
              <a:rPr lang="fr-FR" dirty="0" smtClean="0"/>
              <a:t>à</a:t>
            </a:r>
            <a:r>
              <a:rPr lang="en-US" dirty="0" smtClean="0"/>
              <a:t> </a:t>
            </a:r>
            <a:r>
              <a:rPr lang="en-US" dirty="0"/>
              <a:t>80</a:t>
            </a:r>
            <a:r>
              <a:rPr lang="en-US" dirty="0" smtClean="0"/>
              <a:t>%) :</a:t>
            </a:r>
          </a:p>
          <a:p>
            <a:r>
              <a:rPr lang="fr-FR" dirty="0" err="1">
                <a:latin typeface="Lucida Console" charset="0"/>
                <a:ea typeface="Lucida Console" charset="0"/>
                <a:cs typeface="Lucida Console" charset="0"/>
              </a:rPr>
              <a:t>ffmpeg</a:t>
            </a:r>
            <a:r>
              <a:rPr lang="fr-FR" dirty="0">
                <a:latin typeface="Lucida Console" charset="0"/>
                <a:ea typeface="Lucida Console" charset="0"/>
                <a:cs typeface="Lucida Console" charset="0"/>
              </a:rPr>
              <a:t> –i </a:t>
            </a:r>
            <a:r>
              <a:rPr lang="fr-FR" dirty="0" err="1" smtClean="0">
                <a:latin typeface="Lucida Console" charset="0"/>
                <a:ea typeface="Lucida Console" charset="0"/>
                <a:cs typeface="Lucida Console" charset="0"/>
              </a:rPr>
              <a:t>load.gif</a:t>
            </a:r>
            <a:r>
              <a:rPr lang="fr-FR" dirty="0" smtClean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dirty="0">
                <a:latin typeface="Lucida Console" charset="0"/>
                <a:ea typeface="Lucida Console" charset="0"/>
                <a:cs typeface="Lucida Console" charset="0"/>
              </a:rPr>
              <a:t>-</a:t>
            </a:r>
            <a:r>
              <a:rPr lang="fr-FR" dirty="0" err="1">
                <a:latin typeface="Lucida Console" charset="0"/>
                <a:ea typeface="Lucida Console" charset="0"/>
                <a:cs typeface="Lucida Console" charset="0"/>
              </a:rPr>
              <a:t>movflags</a:t>
            </a:r>
            <a:r>
              <a:rPr lang="fr-FR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fr-FR" dirty="0" smtClean="0">
                <a:latin typeface="Lucida Console" charset="0"/>
                <a:ea typeface="Lucida Console" charset="0"/>
                <a:cs typeface="Lucida Console" charset="0"/>
              </a:rPr>
              <a:t>-</a:t>
            </a:r>
            <a:r>
              <a:rPr lang="fr-FR" dirty="0" err="1" smtClean="0">
                <a:latin typeface="Lucida Console" charset="0"/>
                <a:ea typeface="Lucida Console" charset="0"/>
                <a:cs typeface="Lucida Console" charset="0"/>
              </a:rPr>
              <a:t>faststart</a:t>
            </a:r>
            <a:r>
              <a:rPr lang="fr-FR" dirty="0" smtClean="0">
                <a:latin typeface="Lucida Console" charset="0"/>
                <a:ea typeface="Lucida Console" charset="0"/>
                <a:cs typeface="Lucida Console" charset="0"/>
              </a:rPr>
              <a:t> load.mp4</a:t>
            </a:r>
            <a:endParaRPr lang="fr-FR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dirty="0" err="1" smtClean="0"/>
              <a:t>Inclure</a:t>
            </a:r>
            <a:r>
              <a:rPr lang="en-US" dirty="0" smtClean="0"/>
              <a:t> : </a:t>
            </a:r>
          </a:p>
          <a:p>
            <a:pPr marL="0" indent="0"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&lt;video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autoplay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loop muted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playsinline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&gt;</a:t>
            </a:r>
          </a:p>
          <a:p>
            <a:pPr marL="0" indent="0"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&lt;source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src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=”load.mp4"&gt;</a:t>
            </a:r>
            <a:endParaRPr lang="en-US" dirty="0">
              <a:latin typeface="Lucida Console" charset="0"/>
              <a:ea typeface="Lucida Console" charset="0"/>
              <a:cs typeface="Lucida Console" charset="0"/>
            </a:endParaRPr>
          </a:p>
          <a:p>
            <a:pPr marL="0" indent="0"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 &lt;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img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 </a:t>
            </a:r>
            <a:r>
              <a:rPr lang="en-US" dirty="0" err="1">
                <a:latin typeface="Lucida Console" charset="0"/>
                <a:ea typeface="Lucida Console" charset="0"/>
                <a:cs typeface="Lucida Console" charset="0"/>
              </a:rPr>
              <a:t>src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="</a:t>
            </a:r>
            <a:r>
              <a:rPr lang="en-US" dirty="0" err="1" smtClean="0">
                <a:latin typeface="Lucida Console" charset="0"/>
                <a:ea typeface="Lucida Console" charset="0"/>
                <a:cs typeface="Lucida Console" charset="0"/>
              </a:rPr>
              <a:t>load.gif</a:t>
            </a: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"&gt;</a:t>
            </a:r>
          </a:p>
          <a:p>
            <a:pPr marL="0" indent="0">
              <a:buNone/>
            </a:pPr>
            <a:r>
              <a:rPr lang="en-US" dirty="0">
                <a:latin typeface="Lucida Console" charset="0"/>
                <a:ea typeface="Lucida Console" charset="0"/>
                <a:cs typeface="Lucida Console" charset="0"/>
              </a:rPr>
              <a:t>&lt;/video</a:t>
            </a:r>
            <a:r>
              <a:rPr lang="en-US" dirty="0" smtClean="0">
                <a:latin typeface="Lucida Console" charset="0"/>
                <a:ea typeface="Lucida Console" charset="0"/>
                <a:cs typeface="Lucida Console" charset="0"/>
              </a:rPr>
              <a:t>&gt;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cas</a:t>
            </a:r>
            <a:r>
              <a:rPr lang="en-US" dirty="0" smtClean="0"/>
              <a:t> </a:t>
            </a:r>
            <a:r>
              <a:rPr lang="en-US" dirty="0" err="1" smtClean="0"/>
              <a:t>d’incompatibilité</a:t>
            </a:r>
            <a:r>
              <a:rPr lang="en-US" dirty="0" smtClean="0"/>
              <a:t> </a:t>
            </a:r>
            <a:r>
              <a:rPr lang="en-US" dirty="0" err="1" smtClean="0"/>
              <a:t>ou</a:t>
            </a:r>
            <a:r>
              <a:rPr lang="en-US" dirty="0" smtClean="0"/>
              <a:t> </a:t>
            </a:r>
            <a:r>
              <a:rPr lang="en-US" dirty="0" err="1" smtClean="0"/>
              <a:t>d’utilisation</a:t>
            </a:r>
            <a:r>
              <a:rPr lang="en-US" dirty="0" smtClean="0"/>
              <a:t> </a:t>
            </a:r>
            <a:r>
              <a:rPr lang="en-US" dirty="0" err="1" smtClean="0"/>
              <a:t>en</a:t>
            </a:r>
            <a:r>
              <a:rPr lang="en-US" dirty="0" smtClean="0"/>
              <a:t> CSS background </a:t>
            </a:r>
            <a:r>
              <a:rPr lang="en-US" dirty="0" err="1" smtClean="0"/>
              <a:t>ou</a:t>
            </a:r>
            <a:r>
              <a:rPr lang="en-US" dirty="0" smtClean="0"/>
              <a:t> de </a:t>
            </a:r>
            <a:r>
              <a:rPr lang="en-US" dirty="0" err="1" smtClean="0"/>
              <a:t>besoin</a:t>
            </a:r>
            <a:r>
              <a:rPr lang="en-US" dirty="0" smtClean="0"/>
              <a:t> de transparence :</a:t>
            </a:r>
            <a:endParaRPr lang="en-US" dirty="0"/>
          </a:p>
          <a:p>
            <a:r>
              <a:rPr lang="en-US" dirty="0" err="1" smtClean="0"/>
              <a:t>Compresser</a:t>
            </a:r>
            <a:r>
              <a:rPr lang="en-US" dirty="0"/>
              <a:t> : </a:t>
            </a:r>
            <a:r>
              <a:rPr lang="en-US" dirty="0">
                <a:hlinkClick r:id="rId3"/>
              </a:rPr>
              <a:t>Gifsicle (lossy)</a:t>
            </a:r>
            <a:r>
              <a:rPr lang="en-US" dirty="0"/>
              <a:t> </a:t>
            </a:r>
            <a:r>
              <a:rPr lang="en-US" dirty="0" err="1"/>
              <a:t>ou</a:t>
            </a:r>
            <a:r>
              <a:rPr lang="en-US" dirty="0"/>
              <a:t> </a:t>
            </a:r>
            <a:r>
              <a:rPr lang="en-US" dirty="0" err="1"/>
              <a:t>lossygif</a:t>
            </a:r>
            <a:r>
              <a:rPr lang="en-US" dirty="0"/>
              <a:t> (</a:t>
            </a:r>
            <a:r>
              <a:rPr lang="en-US" dirty="0" err="1"/>
              <a:t>ezgif.com</a:t>
            </a:r>
            <a:r>
              <a:rPr lang="en-US" dirty="0"/>
              <a:t>)</a:t>
            </a:r>
          </a:p>
          <a:p>
            <a:r>
              <a:rPr lang="en-US" dirty="0" err="1" smtClean="0"/>
              <a:t>Réduire</a:t>
            </a:r>
            <a:r>
              <a:rPr lang="en-US" dirty="0" smtClean="0"/>
              <a:t> le </a:t>
            </a:r>
            <a:r>
              <a:rPr lang="en-US" dirty="0" err="1" smtClean="0"/>
              <a:t>nombre</a:t>
            </a:r>
            <a:r>
              <a:rPr lang="en-US" dirty="0" smtClean="0"/>
              <a:t> </a:t>
            </a:r>
            <a:r>
              <a:rPr lang="en-US" dirty="0"/>
              <a:t>de </a:t>
            </a:r>
            <a:r>
              <a:rPr lang="en-US" dirty="0" err="1" smtClean="0"/>
              <a:t>couleurs</a:t>
            </a:r>
            <a:endParaRPr lang="en-US" dirty="0" smtClean="0"/>
          </a:p>
          <a:p>
            <a:r>
              <a:rPr lang="en-US" dirty="0" err="1" smtClean="0"/>
              <a:t>Utiliser</a:t>
            </a:r>
            <a:r>
              <a:rPr lang="en-US" dirty="0" smtClean="0"/>
              <a:t> </a:t>
            </a:r>
            <a:r>
              <a:rPr lang="en-US" dirty="0" err="1" smtClean="0"/>
              <a:t>l’Animated</a:t>
            </a:r>
            <a:r>
              <a:rPr lang="en-US" dirty="0" smtClean="0"/>
              <a:t> PNG (</a:t>
            </a:r>
            <a:r>
              <a:rPr lang="en-US" dirty="0" err="1" smtClean="0"/>
              <a:t>en</a:t>
            </a:r>
            <a:r>
              <a:rPr lang="en-US" dirty="0" smtClean="0"/>
              <a:t> </a:t>
            </a:r>
            <a:r>
              <a:rPr lang="en-US" dirty="0" err="1" smtClean="0"/>
              <a:t>ayant</a:t>
            </a:r>
            <a:r>
              <a:rPr lang="en-US" dirty="0" smtClean="0"/>
              <a:t> </a:t>
            </a:r>
            <a:r>
              <a:rPr lang="en-US" dirty="0" err="1" smtClean="0"/>
              <a:t>vérifié</a:t>
            </a:r>
            <a:r>
              <a:rPr lang="en-US" dirty="0" smtClean="0"/>
              <a:t> la </a:t>
            </a:r>
            <a:r>
              <a:rPr lang="en-US" dirty="0" err="1" smtClean="0">
                <a:hlinkClick r:id="rId4"/>
              </a:rPr>
              <a:t>compatibilité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71081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 choix des codecs</a:t>
            </a:r>
            <a:endParaRPr lang="fr-FR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fr-FR" dirty="0" smtClean="0"/>
              <a:t>« MP4 » est un terme générique, en vrai :</a:t>
            </a:r>
          </a:p>
          <a:p>
            <a:pPr lvl="1"/>
            <a:r>
              <a:rPr lang="fr-FR" dirty="0" smtClean="0"/>
              <a:t>Codec Vidéo :</a:t>
            </a:r>
          </a:p>
          <a:p>
            <a:pPr lvl="2"/>
            <a:r>
              <a:rPr lang="fr-FR" dirty="0" smtClean="0"/>
              <a:t>H264 : </a:t>
            </a:r>
            <a:r>
              <a:rPr lang="fr-FR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fr-FR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vcodec</a:t>
            </a:r>
            <a:r>
              <a:rPr lang="fr-FR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libx264</a:t>
            </a:r>
            <a:endParaRPr lang="fr-FR" dirty="0" smtClean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2"/>
            <a:r>
              <a:rPr lang="fr-FR" dirty="0" smtClean="0">
                <a:hlinkClick r:id="rId3"/>
              </a:rPr>
              <a:t>H265</a:t>
            </a:r>
            <a:r>
              <a:rPr lang="fr-FR" dirty="0" smtClean="0"/>
              <a:t> est le successeur</a:t>
            </a:r>
          </a:p>
          <a:p>
            <a:pPr lvl="1"/>
            <a:r>
              <a:rPr lang="fr-FR" dirty="0" smtClean="0"/>
              <a:t>Codec Son : </a:t>
            </a:r>
          </a:p>
          <a:p>
            <a:pPr lvl="2"/>
            <a:r>
              <a:rPr lang="fr-FR" dirty="0"/>
              <a:t>Supprimer le son : </a:t>
            </a:r>
            <a:r>
              <a:rPr lang="fr-FR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-an</a:t>
            </a:r>
          </a:p>
          <a:p>
            <a:pPr lvl="2"/>
            <a:r>
              <a:rPr lang="fr-FR" dirty="0"/>
              <a:t>OU choisir le </a:t>
            </a:r>
            <a:r>
              <a:rPr lang="fr-FR" dirty="0" err="1"/>
              <a:t>coded</a:t>
            </a:r>
            <a:r>
              <a:rPr lang="fr-FR" dirty="0"/>
              <a:t> </a:t>
            </a:r>
            <a:r>
              <a:rPr lang="fr-FR" dirty="0" err="1"/>
              <a:t>aac</a:t>
            </a:r>
            <a:r>
              <a:rPr lang="fr-FR" dirty="0"/>
              <a:t> (</a:t>
            </a:r>
            <a:r>
              <a:rPr lang="fr-FR" dirty="0" smtClean="0"/>
              <a:t>IE11, iOS) </a:t>
            </a:r>
            <a:r>
              <a:rPr lang="fr-FR" dirty="0"/>
              <a:t>: </a:t>
            </a:r>
            <a:r>
              <a:rPr lang="fr-FR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fr-FR" dirty="0" err="1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acodec</a:t>
            </a:r>
            <a:r>
              <a:rPr lang="fr-FR" dirty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dirty="0" err="1" smtClean="0">
                <a:solidFill>
                  <a:srgbClr val="FFFF00"/>
                </a:solidFill>
                <a:latin typeface="Consolas" charset="0"/>
                <a:ea typeface="Consolas" charset="0"/>
                <a:cs typeface="Consolas" charset="0"/>
              </a:rPr>
              <a:t>aac</a:t>
            </a:r>
            <a:endParaRPr lang="fr-FR" dirty="0">
              <a:solidFill>
                <a:srgbClr val="FFFF00"/>
              </a:solidFill>
            </a:endParaRPr>
          </a:p>
          <a:p>
            <a:r>
              <a:rPr lang="fr-FR" dirty="0" err="1" smtClean="0"/>
              <a:t>WebM</a:t>
            </a:r>
            <a:r>
              <a:rPr lang="fr-FR" dirty="0" smtClean="0"/>
              <a:t> (sans royalties)</a:t>
            </a:r>
          </a:p>
          <a:p>
            <a:pPr lvl="1"/>
            <a:r>
              <a:rPr lang="fr-FR" dirty="0" smtClean="0"/>
              <a:t>Codec Vidéo : VP8 et surtout </a:t>
            </a:r>
            <a:r>
              <a:rPr lang="fr-FR" dirty="0" smtClean="0">
                <a:solidFill>
                  <a:srgbClr val="FFFF00"/>
                </a:solidFill>
              </a:rPr>
              <a:t>VP9 </a:t>
            </a:r>
            <a:r>
              <a:rPr lang="fr-FR" dirty="0" smtClean="0"/>
              <a:t>(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vcodec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dirty="0" smtClean="0">
                <a:latin typeface="Consolas" charset="0"/>
                <a:ea typeface="Consolas" charset="0"/>
                <a:cs typeface="Consolas" charset="0"/>
              </a:rPr>
              <a:t>libvpx-vp9)</a:t>
            </a:r>
            <a:endParaRPr lang="fr-FR" dirty="0" smtClean="0">
              <a:solidFill>
                <a:srgbClr val="FFFF00"/>
              </a:solidFill>
              <a:latin typeface="Consolas" charset="0"/>
              <a:ea typeface="Consolas" charset="0"/>
              <a:cs typeface="Consolas" charset="0"/>
            </a:endParaRPr>
          </a:p>
          <a:p>
            <a:pPr lvl="1"/>
            <a:r>
              <a:rPr lang="fr-FR" dirty="0" smtClean="0"/>
              <a:t>Codec Audio : choisir </a:t>
            </a:r>
            <a:r>
              <a:rPr lang="fr-FR" dirty="0" err="1" smtClean="0"/>
              <a:t>Vorbis</a:t>
            </a:r>
            <a:r>
              <a:rPr lang="fr-FR" dirty="0"/>
              <a:t> (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-</a:t>
            </a:r>
            <a:r>
              <a:rPr lang="fr-FR" dirty="0" err="1">
                <a:latin typeface="Consolas" charset="0"/>
                <a:ea typeface="Consolas" charset="0"/>
                <a:cs typeface="Consolas" charset="0"/>
              </a:rPr>
              <a:t>acodec</a:t>
            </a:r>
            <a:r>
              <a:rPr lang="fr-FR" dirty="0">
                <a:latin typeface="Consolas" charset="0"/>
                <a:ea typeface="Consolas" charset="0"/>
                <a:cs typeface="Consolas" charset="0"/>
              </a:rPr>
              <a:t> </a:t>
            </a:r>
            <a:r>
              <a:rPr lang="fr-FR" dirty="0" err="1" smtClean="0">
                <a:latin typeface="Consolas" charset="0"/>
                <a:ea typeface="Consolas" charset="0"/>
                <a:cs typeface="Consolas" charset="0"/>
              </a:rPr>
              <a:t>libvorbis</a:t>
            </a:r>
            <a:r>
              <a:rPr lang="fr-FR" dirty="0" smtClean="0"/>
              <a:t>) car Opus ne marche pas sur Android</a:t>
            </a:r>
          </a:p>
          <a:p>
            <a:pPr lvl="1"/>
            <a:r>
              <a:rPr lang="fr-FR" dirty="0" smtClean="0"/>
              <a:t>Non-compatible sur les Safari et IE</a:t>
            </a:r>
          </a:p>
          <a:p>
            <a:r>
              <a:rPr lang="fr-FR" dirty="0" smtClean="0"/>
              <a:t>AV1 </a:t>
            </a:r>
            <a:r>
              <a:rPr lang="fr-FR" dirty="0"/>
              <a:t>(sans royalties) </a:t>
            </a:r>
            <a:r>
              <a:rPr lang="fr-FR" dirty="0" smtClean="0"/>
              <a:t>: </a:t>
            </a:r>
          </a:p>
          <a:p>
            <a:pPr lvl="1"/>
            <a:r>
              <a:rPr lang="fr-FR" dirty="0" smtClean="0"/>
              <a:t>au top sur la compression, à coupler avec Opus</a:t>
            </a:r>
          </a:p>
          <a:p>
            <a:pPr lvl="1"/>
            <a:r>
              <a:rPr lang="fr-FR" dirty="0" smtClean="0"/>
              <a:t>compatible Chrome </a:t>
            </a:r>
            <a:r>
              <a:rPr lang="fr-FR" dirty="0"/>
              <a:t>(Fx + </a:t>
            </a:r>
            <a:r>
              <a:rPr lang="fr-FR" dirty="0" err="1"/>
              <a:t>Edge</a:t>
            </a:r>
            <a:r>
              <a:rPr lang="fr-FR" dirty="0"/>
              <a:t> en cours</a:t>
            </a:r>
            <a:r>
              <a:rPr lang="fr-FR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645527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SpeedIndex</a:t>
            </a:r>
            <a:r>
              <a:rPr lang="fr-FR" dirty="0" smtClean="0"/>
              <a:t> : bilan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fr-FR" b="1" dirty="0" smtClean="0">
                <a:solidFill>
                  <a:srgbClr val="00B050"/>
                </a:solidFill>
              </a:rPr>
              <a:t>Très proche </a:t>
            </a:r>
            <a:r>
              <a:rPr lang="fr-FR" dirty="0">
                <a:solidFill>
                  <a:srgbClr val="00B050"/>
                </a:solidFill>
              </a:rPr>
              <a:t>de la vision utilisateur</a:t>
            </a:r>
          </a:p>
          <a:p>
            <a:r>
              <a:rPr lang="fr-FR" dirty="0" smtClean="0"/>
              <a:t>Chiffre </a:t>
            </a:r>
            <a:r>
              <a:rPr lang="fr-FR" dirty="0"/>
              <a:t>plus </a:t>
            </a:r>
            <a:r>
              <a:rPr lang="fr-FR" dirty="0">
                <a:solidFill>
                  <a:srgbClr val="FFC000"/>
                </a:solidFill>
              </a:rPr>
              <a:t>abstrait</a:t>
            </a:r>
            <a:r>
              <a:rPr lang="fr-FR" dirty="0"/>
              <a:t> qu’un </a:t>
            </a:r>
            <a:r>
              <a:rPr lang="fr-FR" dirty="0" smtClean="0"/>
              <a:t>temps :</a:t>
            </a:r>
            <a:endParaRPr lang="fr-FR" dirty="0"/>
          </a:p>
          <a:p>
            <a:pPr lvl="1"/>
            <a:r>
              <a:rPr lang="fr-FR" dirty="0" smtClean="0"/>
              <a:t>Objectif Google : &lt; 1000 (donc 100% des pixels en 1s)</a:t>
            </a:r>
          </a:p>
          <a:p>
            <a:pPr lvl="1"/>
            <a:r>
              <a:rPr lang="fr-FR" dirty="0" smtClean="0"/>
              <a:t>Médiane France, mobile :</a:t>
            </a:r>
          </a:p>
          <a:p>
            <a:pPr lvl="2"/>
            <a:r>
              <a:rPr lang="fr-FR" dirty="0" smtClean="0">
                <a:hlinkClick r:id="rId3"/>
              </a:rPr>
              <a:t>Top 40 mobile</a:t>
            </a:r>
            <a:r>
              <a:rPr lang="fr-FR" dirty="0" smtClean="0"/>
              <a:t> du </a:t>
            </a:r>
            <a:r>
              <a:rPr lang="fr-FR" dirty="0"/>
              <a:t>JDN : médiane 6306</a:t>
            </a:r>
          </a:p>
          <a:p>
            <a:pPr lvl="2"/>
            <a:r>
              <a:rPr lang="fr-FR" dirty="0">
                <a:hlinkClick r:id="rId4"/>
              </a:rPr>
              <a:t>HTTP </a:t>
            </a:r>
            <a:r>
              <a:rPr lang="fr-FR" dirty="0" smtClean="0">
                <a:hlinkClick r:id="rId4"/>
              </a:rPr>
              <a:t>Archive</a:t>
            </a:r>
            <a:r>
              <a:rPr lang="fr-FR" dirty="0" smtClean="0"/>
              <a:t> : </a:t>
            </a:r>
            <a:r>
              <a:rPr lang="fr-FR" dirty="0"/>
              <a:t>8071</a:t>
            </a:r>
          </a:p>
          <a:p>
            <a:r>
              <a:rPr lang="fr-FR" dirty="0" smtClean="0"/>
              <a:t>Reste </a:t>
            </a:r>
            <a:r>
              <a:rPr lang="fr-FR" b="1" dirty="0" smtClean="0">
                <a:solidFill>
                  <a:srgbClr val="FF0000"/>
                </a:solidFill>
              </a:rPr>
              <a:t>sensible aux mouvements de pixels</a:t>
            </a:r>
            <a:r>
              <a:rPr lang="fr-FR" dirty="0" smtClean="0"/>
              <a:t> :</a:t>
            </a:r>
          </a:p>
          <a:p>
            <a:pPr lvl="1"/>
            <a:r>
              <a:rPr lang="fr-FR" dirty="0" err="1" smtClean="0"/>
              <a:t>Sliders</a:t>
            </a:r>
            <a:r>
              <a:rPr lang="fr-FR" dirty="0" smtClean="0"/>
              <a:t>, Publicités</a:t>
            </a:r>
          </a:p>
          <a:p>
            <a:pPr lvl="1"/>
            <a:r>
              <a:rPr lang="fr-FR" dirty="0" err="1" smtClean="0"/>
              <a:t>Popins</a:t>
            </a:r>
            <a:r>
              <a:rPr lang="fr-FR" dirty="0" smtClean="0"/>
              <a:t>, </a:t>
            </a:r>
            <a:r>
              <a:rPr lang="fr-FR" dirty="0" err="1" smtClean="0"/>
              <a:t>paywall</a:t>
            </a:r>
            <a:r>
              <a:rPr lang="fr-FR" dirty="0" smtClean="0"/>
              <a:t>, acception des cookies …</a:t>
            </a:r>
          </a:p>
        </p:txBody>
      </p:sp>
    </p:spTree>
    <p:extLst>
      <p:ext uri="{BB962C8B-B14F-4D97-AF65-F5344CB8AC3E}">
        <p14:creationId xmlns:p14="http://schemas.microsoft.com/office/powerpoint/2010/main" val="1644970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Les </a:t>
            </a:r>
            <a:r>
              <a:rPr lang="fr-FR" dirty="0"/>
              <a:t>temps de </a:t>
            </a:r>
            <a:r>
              <a:rPr lang="fr-FR" dirty="0" smtClean="0"/>
              <a:t>rendu</a:t>
            </a:r>
            <a:endParaRPr lang="fr-FR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l="-6563" t="-122983" r="-7722" b="-5088"/>
          <a:stretch/>
        </p:blipFill>
        <p:spPr>
          <a:xfrm>
            <a:off x="2185" y="140291"/>
            <a:ext cx="9144000" cy="3860209"/>
          </a:xfrm>
          <a:prstGeom prst="rect">
            <a:avLst/>
          </a:prstGeom>
        </p:spPr>
      </p:pic>
      <p:sp>
        <p:nvSpPr>
          <p:cNvPr id="5" name="Espace réservé du texte 4"/>
          <p:cNvSpPr>
            <a:spLocks noGrp="1"/>
          </p:cNvSpPr>
          <p:nvPr>
            <p:ph type="body" sz="half" idx="2"/>
          </p:nvPr>
        </p:nvSpPr>
        <p:spPr/>
        <p:txBody>
          <a:bodyPr>
            <a:normAutofit fontScale="92500" lnSpcReduction="20000"/>
          </a:bodyPr>
          <a:lstStyle/>
          <a:p>
            <a:pPr algn="r"/>
            <a:r>
              <a:rPr lang="fr-FR" dirty="0"/>
              <a:t>« On n’a pas 2 occasions de faire une </a:t>
            </a:r>
          </a:p>
          <a:p>
            <a:pPr algn="r"/>
            <a:r>
              <a:rPr lang="fr-FR" b="1" dirty="0"/>
              <a:t>première bonne impression</a:t>
            </a:r>
            <a:r>
              <a:rPr lang="fr-FR" dirty="0"/>
              <a:t> »</a:t>
            </a:r>
          </a:p>
          <a:p>
            <a:pPr algn="r"/>
            <a:r>
              <a:rPr lang="fr-FR" dirty="0"/>
              <a:t>(</a:t>
            </a:r>
            <a:r>
              <a:rPr lang="fr-FR" dirty="0" err="1"/>
              <a:t>Captain</a:t>
            </a:r>
            <a:r>
              <a:rPr lang="fr-FR" dirty="0"/>
              <a:t> </a:t>
            </a:r>
            <a:r>
              <a:rPr lang="fr-FR" dirty="0" err="1"/>
              <a:t>Obvious</a:t>
            </a:r>
            <a:r>
              <a:rPr lang="fr-FR" dirty="0"/>
              <a:t>)</a:t>
            </a:r>
          </a:p>
          <a:p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606775" y="264376"/>
            <a:ext cx="185339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Open Sans Regular" charset="0"/>
              </a:rPr>
              <a:t>First Paint</a:t>
            </a:r>
          </a:p>
        </p:txBody>
      </p:sp>
      <p:sp>
        <p:nvSpPr>
          <p:cNvPr id="7" name="ZoneTexte 6"/>
          <p:cNvSpPr txBox="1"/>
          <p:nvPr/>
        </p:nvSpPr>
        <p:spPr>
          <a:xfrm>
            <a:off x="3364817" y="712097"/>
            <a:ext cx="37160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>
                <a:latin typeface="Open Sans Regular" charset="0"/>
              </a:rPr>
              <a:t>First </a:t>
            </a:r>
            <a:r>
              <a:rPr lang="fr-FR" sz="2800" dirty="0" err="1">
                <a:latin typeface="Open Sans Regular" charset="0"/>
              </a:rPr>
              <a:t>Contentful</a:t>
            </a:r>
            <a:r>
              <a:rPr lang="fr-FR" sz="2800" dirty="0">
                <a:latin typeface="Open Sans Regular" charset="0"/>
              </a:rPr>
              <a:t> Paint</a:t>
            </a:r>
          </a:p>
        </p:txBody>
      </p:sp>
      <p:cxnSp>
        <p:nvCxnSpPr>
          <p:cNvPr id="9" name="Connecteur en angle 8"/>
          <p:cNvCxnSpPr>
            <a:stCxn id="6" idx="1"/>
          </p:cNvCxnSpPr>
          <p:nvPr/>
        </p:nvCxnSpPr>
        <p:spPr>
          <a:xfrm rot="10800000" flipV="1">
            <a:off x="1017331" y="525986"/>
            <a:ext cx="589445" cy="170593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1" name="Connecteur en angle 10"/>
          <p:cNvCxnSpPr>
            <a:stCxn id="7" idx="1"/>
          </p:cNvCxnSpPr>
          <p:nvPr/>
        </p:nvCxnSpPr>
        <p:spPr>
          <a:xfrm rot="10800000" flipV="1">
            <a:off x="2969343" y="973707"/>
            <a:ext cx="395474" cy="125821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21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51883" y="5280400"/>
            <a:ext cx="2244603" cy="205383"/>
          </a:xfrm>
        </p:spPr>
        <p:txBody>
          <a:bodyPr/>
          <a:lstStyle/>
          <a:p>
            <a:r>
              <a:rPr lang="fr-FR" dirty="0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4204584" y="1341204"/>
            <a:ext cx="39193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>
                <a:latin typeface="Open Sans Regular" charset="0"/>
              </a:rPr>
              <a:t>First </a:t>
            </a:r>
            <a:r>
              <a:rPr lang="fr-FR" sz="2800" dirty="0" err="1" smtClean="0">
                <a:latin typeface="Open Sans Regular" charset="0"/>
              </a:rPr>
              <a:t>Meaningful</a:t>
            </a:r>
            <a:r>
              <a:rPr lang="fr-FR" sz="2800" dirty="0" smtClean="0">
                <a:latin typeface="Open Sans Regular" charset="0"/>
              </a:rPr>
              <a:t> Paint</a:t>
            </a:r>
            <a:endParaRPr lang="fr-FR" sz="2800" dirty="0">
              <a:latin typeface="Open Sans Regular" charset="0"/>
            </a:endParaRPr>
          </a:p>
        </p:txBody>
      </p:sp>
      <p:cxnSp>
        <p:nvCxnSpPr>
          <p:cNvPr id="12" name="Connecteur en angle 11"/>
          <p:cNvCxnSpPr/>
          <p:nvPr/>
        </p:nvCxnSpPr>
        <p:spPr>
          <a:xfrm rot="16200000" flipH="1">
            <a:off x="7690143" y="1833766"/>
            <a:ext cx="629107" cy="238451"/>
          </a:xfrm>
          <a:prstGeom prst="bentConnector3">
            <a:avLst>
              <a:gd name="adj1" fmla="val -3138"/>
            </a:avLst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custDataLst>
      <p:tags r:id="rId1"/>
    </p:custDataLst>
    <p:extLst>
      <p:ext uri="{BB962C8B-B14F-4D97-AF65-F5344CB8AC3E}">
        <p14:creationId xmlns:p14="http://schemas.microsoft.com/office/powerpoint/2010/main" val="100693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283"/>
    </mc:Choice>
    <mc:Fallback xmlns="">
      <p:transition spd="slow" advTm="22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First </a:t>
            </a:r>
            <a:r>
              <a:rPr lang="fr-FR" dirty="0" err="1" smtClean="0"/>
              <a:t>Contentful</a:t>
            </a:r>
            <a:r>
              <a:rPr lang="fr-FR" dirty="0" smtClean="0"/>
              <a:t> Paint</a:t>
            </a:r>
            <a:endParaRPr lang="fr-FR" dirty="0"/>
          </a:p>
        </p:txBody>
      </p:sp>
      <p:sp>
        <p:nvSpPr>
          <p:cNvPr id="15" name="Espace réservé du contenu 14"/>
          <p:cNvSpPr>
            <a:spLocks noGrp="1"/>
          </p:cNvSpPr>
          <p:nvPr>
            <p:ph sz="quarter" idx="10"/>
          </p:nvPr>
        </p:nvSpPr>
        <p:spPr>
          <a:xfrm>
            <a:off x="1143000" y="1333500"/>
            <a:ext cx="6858000" cy="41275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fr-FR" dirty="0" smtClean="0"/>
              <a:t>Affichage du 1</a:t>
            </a:r>
            <a:r>
              <a:rPr lang="fr-FR" baseline="30000" dirty="0" smtClean="0"/>
              <a:t>er</a:t>
            </a:r>
            <a:r>
              <a:rPr lang="fr-FR" dirty="0" smtClean="0"/>
              <a:t> texte OU de la 1</a:t>
            </a:r>
            <a:r>
              <a:rPr lang="fr-FR" baseline="30000" dirty="0" smtClean="0"/>
              <a:t>ère</a:t>
            </a:r>
            <a:r>
              <a:rPr lang="fr-FR" dirty="0" smtClean="0"/>
              <a:t> image</a:t>
            </a:r>
          </a:p>
          <a:p>
            <a:pPr marL="0" indent="0">
              <a:buNone/>
            </a:pPr>
            <a:endParaRPr lang="fr-FR" dirty="0"/>
          </a:p>
          <a:p>
            <a:pPr marL="0" indent="0">
              <a:buNone/>
            </a:pPr>
            <a:r>
              <a:rPr lang="fr-FR" dirty="0" smtClean="0"/>
              <a:t>Chrome seulement</a:t>
            </a:r>
            <a:endParaRPr lang="fr-FR" dirty="0" smtClean="0">
              <a:solidFill>
                <a:srgbClr val="FFFF66"/>
              </a:solidFill>
              <a:latin typeface="Georgia" pitchFamily="34"/>
            </a:endParaRPr>
          </a:p>
          <a:p>
            <a:r>
              <a:rPr lang="fr-FR" dirty="0" smtClean="0"/>
              <a:t>Récupérable en JS :</a:t>
            </a:r>
            <a:endParaRPr lang="fr-FR" dirty="0"/>
          </a:p>
          <a:p>
            <a:pPr lvl="1"/>
            <a:r>
              <a:rPr lang="fr-FR" dirty="0" err="1" smtClean="0">
                <a:latin typeface="Courier New" charset="0"/>
                <a:ea typeface="Courier New" charset="0"/>
                <a:cs typeface="Courier New" charset="0"/>
              </a:rPr>
              <a:t>performance.getEntriesByType</a:t>
            </a:r>
            <a:r>
              <a:rPr lang="fr-FR" dirty="0">
                <a:latin typeface="Courier New" charset="0"/>
                <a:ea typeface="Courier New" charset="0"/>
                <a:cs typeface="Courier New" charset="0"/>
              </a:rPr>
              <a:t>('</a:t>
            </a:r>
            <a:r>
              <a:rPr lang="fr-FR" dirty="0" err="1">
                <a:latin typeface="Courier New" charset="0"/>
                <a:ea typeface="Courier New" charset="0"/>
                <a:cs typeface="Courier New" charset="0"/>
              </a:rPr>
              <a:t>paint</a:t>
            </a:r>
            <a:r>
              <a:rPr lang="fr-FR" dirty="0" smtClean="0">
                <a:latin typeface="Courier New" charset="0"/>
                <a:ea typeface="Courier New" charset="0"/>
                <a:cs typeface="Courier New" charset="0"/>
              </a:rPr>
              <a:t>')</a:t>
            </a:r>
            <a:endParaRPr lang="fr-FR" dirty="0" smtClean="0"/>
          </a:p>
          <a:p>
            <a:r>
              <a:rPr lang="fr-FR" dirty="0" smtClean="0"/>
              <a:t>Connaître le FCP pour les vrais utilisateurs du site : Page Speed Insights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952500" y="5153224"/>
            <a:ext cx="7302500" cy="3231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500" dirty="0">
                <a:latin typeface="Open Sans Regular" charset="0"/>
              </a:rPr>
              <a:t>API en demande de standardisation : </a:t>
            </a:r>
            <a:r>
              <a:rPr lang="fr-FR" sz="1500" dirty="0">
                <a:latin typeface="Open Sans Regular" charset="0"/>
                <a:hlinkClick r:id="rId3"/>
              </a:rPr>
              <a:t>https://w3c.github.io/paint-timing/</a:t>
            </a:r>
            <a:r>
              <a:rPr lang="fr-FR" sz="1500" dirty="0">
                <a:latin typeface="Open Sans Regular" charset="0"/>
              </a:rPr>
              <a:t> </a:t>
            </a:r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7500" y="3958232"/>
            <a:ext cx="2852853" cy="11918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339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1792288" y="4379657"/>
            <a:ext cx="5486400" cy="472282"/>
          </a:xfrm>
        </p:spPr>
        <p:txBody>
          <a:bodyPr/>
          <a:lstStyle/>
          <a:p>
            <a:r>
              <a:rPr lang="fr-FR" dirty="0" smtClean="0"/>
              <a:t>Quand la page est-elle utilisable ?</a:t>
            </a:r>
            <a:endParaRPr lang="fr-FR" dirty="0"/>
          </a:p>
        </p:txBody>
      </p:sp>
      <p:pic>
        <p:nvPicPr>
          <p:cNvPr id="7" name="Espace réservé pour une image  6"/>
          <p:cNvPicPr>
            <a:picLocks noGrp="1" noChangeAspect="1"/>
          </p:cNvPicPr>
          <p:nvPr>
            <p:ph type="pic"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728" t="-15" r="-1562" b="374"/>
          <a:stretch/>
        </p:blipFill>
        <p:spPr>
          <a:xfrm>
            <a:off x="1258529" y="167147"/>
            <a:ext cx="6105832" cy="4100053"/>
          </a:xfrm>
        </p:spPr>
      </p:pic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>
          <a:xfrm>
            <a:off x="1792288" y="4851939"/>
            <a:ext cx="5486400" cy="670719"/>
          </a:xfrm>
        </p:spPr>
        <p:txBody>
          <a:bodyPr/>
          <a:lstStyle/>
          <a:p>
            <a:r>
              <a:rPr lang="fr-FR" dirty="0" smtClean="0"/>
              <a:t>Mesurer les </a:t>
            </a:r>
            <a:r>
              <a:rPr lang="fr-FR" dirty="0" err="1" smtClean="0"/>
              <a:t>frameworks</a:t>
            </a:r>
            <a:r>
              <a:rPr lang="fr-FR" dirty="0" smtClean="0"/>
              <a:t> JS modernes grâce à l’effet Big-Bang</a:t>
            </a:r>
            <a:endParaRPr lang="fr-FR" dirty="0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49698" y="5351594"/>
            <a:ext cx="2244603" cy="205383"/>
          </a:xfrm>
        </p:spPr>
        <p:txBody>
          <a:bodyPr/>
          <a:lstStyle/>
          <a:p>
            <a:r>
              <a:rPr lang="fr-FR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75712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603"/>
    </mc:Choice>
    <mc:Fallback xmlns="">
      <p:transition spd="slow" advTm="57603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 smtClean="0"/>
              <a:t>Meaningful</a:t>
            </a:r>
            <a:r>
              <a:rPr lang="fr-FR" dirty="0" smtClean="0"/>
              <a:t> Paint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FR" dirty="0" smtClean="0"/>
              <a:t>Le moment où le navigateur </a:t>
            </a:r>
            <a:r>
              <a:rPr lang="fr-FR" b="1" dirty="0" smtClean="0"/>
              <a:t>calcule</a:t>
            </a:r>
            <a:r>
              <a:rPr lang="fr-FR" dirty="0" smtClean="0"/>
              <a:t> :</a:t>
            </a:r>
            <a:endParaRPr lang="fr-FR" dirty="0"/>
          </a:p>
          <a:p>
            <a:r>
              <a:rPr lang="fr-FR" dirty="0" smtClean="0"/>
              <a:t>le </a:t>
            </a:r>
            <a:r>
              <a:rPr lang="fr-FR" b="1" dirty="0" smtClean="0"/>
              <a:t>plus grand nombre </a:t>
            </a:r>
            <a:r>
              <a:rPr lang="fr-FR" dirty="0" smtClean="0"/>
              <a:t>de </a:t>
            </a:r>
            <a:r>
              <a:rPr lang="fr-FR" b="1" dirty="0" smtClean="0"/>
              <a:t>nouveaux </a:t>
            </a:r>
            <a:r>
              <a:rPr lang="fr-FR" dirty="0" smtClean="0"/>
              <a:t>«</a:t>
            </a:r>
            <a:r>
              <a:rPr lang="fr-FR" dirty="0" err="1" smtClean="0"/>
              <a:t>layouts</a:t>
            </a:r>
            <a:r>
              <a:rPr lang="fr-FR" dirty="0" smtClean="0"/>
              <a:t>»,</a:t>
            </a:r>
          </a:p>
          <a:p>
            <a:r>
              <a:rPr lang="fr-FR" b="1" dirty="0" smtClean="0"/>
              <a:t>visibles dans le </a:t>
            </a:r>
            <a:r>
              <a:rPr lang="fr-FR" b="1" dirty="0" err="1" smtClean="0"/>
              <a:t>viewport</a:t>
            </a:r>
            <a:r>
              <a:rPr lang="fr-FR" b="1" dirty="0" smtClean="0"/>
              <a:t>,</a:t>
            </a:r>
          </a:p>
          <a:p>
            <a:r>
              <a:rPr lang="fr-FR" dirty="0" smtClean="0"/>
              <a:t>après une font.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 rotWithShape="1">
          <a:blip r:embed="rId4"/>
          <a:srcRect l="1081" r="1732" b="30446"/>
          <a:stretch/>
        </p:blipFill>
        <p:spPr>
          <a:xfrm>
            <a:off x="124202" y="1459826"/>
            <a:ext cx="8895596" cy="3518985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249130" y="5293714"/>
            <a:ext cx="1225015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125" u="sng" dirty="0">
                <a:latin typeface="Open Sans Regular" charset="0"/>
                <a:hlinkClick r:id="rId5"/>
              </a:rPr>
              <a:t>bit.ly/ttfmp-doc</a:t>
            </a:r>
            <a:endParaRPr lang="fr-FR" sz="1125" dirty="0">
              <a:latin typeface="Open Sans Regular" charset="0"/>
            </a:endParaRPr>
          </a:p>
        </p:txBody>
      </p:sp>
      <p:sp>
        <p:nvSpPr>
          <p:cNvPr id="6" name="ZoneTexte 5"/>
          <p:cNvSpPr txBox="1"/>
          <p:nvPr/>
        </p:nvSpPr>
        <p:spPr>
          <a:xfrm>
            <a:off x="7058332" y="522032"/>
            <a:ext cx="19664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>
                <a:latin typeface="Open Sans Regular" charset="0"/>
              </a:rPr>
              <a:t>LÀ !</a:t>
            </a:r>
            <a:endParaRPr lang="fr-FR" sz="2800" dirty="0">
              <a:latin typeface="Open Sans Regular" charset="0"/>
            </a:endParaRPr>
          </a:p>
        </p:txBody>
      </p:sp>
      <p:cxnSp>
        <p:nvCxnSpPr>
          <p:cNvPr id="7" name="Connecteur en angle 6"/>
          <p:cNvCxnSpPr>
            <a:stCxn id="6" idx="1"/>
            <a:endCxn id="17" idx="0"/>
          </p:cNvCxnSpPr>
          <p:nvPr/>
        </p:nvCxnSpPr>
        <p:spPr>
          <a:xfrm rot="10800000" flipV="1">
            <a:off x="4572000" y="783642"/>
            <a:ext cx="2486332" cy="676184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>
          <a:xfrm>
            <a:off x="3449698" y="5351594"/>
            <a:ext cx="2244603" cy="205383"/>
          </a:xfrm>
        </p:spPr>
        <p:txBody>
          <a:bodyPr/>
          <a:lstStyle/>
          <a:p>
            <a:r>
              <a:rPr lang="fr-FR" smtClean="0"/>
              <a:t>@</a:t>
            </a:r>
            <a:r>
              <a:rPr lang="fr-FR" dirty="0" err="1" smtClean="0"/>
              <a:t>theystolemynick</a:t>
            </a:r>
            <a:endParaRPr lang="fr-FR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41649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248"/>
    </mc:Choice>
    <mc:Fallback xmlns="">
      <p:transition spd="slow" advTm="582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/>
              <a:t>Take</a:t>
            </a:r>
            <a:r>
              <a:rPr lang="fr-FR" dirty="0"/>
              <a:t> </a:t>
            </a:r>
            <a:r>
              <a:rPr lang="fr-FR" dirty="0" err="1"/>
              <a:t>user’s</a:t>
            </a:r>
            <a:r>
              <a:rPr lang="fr-FR" dirty="0"/>
              <a:t> </a:t>
            </a:r>
            <a:r>
              <a:rPr lang="fr-FR" dirty="0" err="1"/>
              <a:t>seat</a:t>
            </a:r>
            <a:endParaRPr lang="fr-FR" dirty="0">
              <a:solidFill>
                <a:srgbClr val="00B050"/>
              </a:solidFill>
            </a:endParaRPr>
          </a:p>
        </p:txBody>
      </p:sp>
      <p:sp>
        <p:nvSpPr>
          <p:cNvPr id="2" name="Espace réservé du contenu 1"/>
          <p:cNvSpPr>
            <a:spLocks noGrp="1"/>
          </p:cNvSpPr>
          <p:nvPr>
            <p:ph idx="1"/>
          </p:nvPr>
        </p:nvSpPr>
        <p:spPr>
          <a:xfrm>
            <a:off x="1124185" y="1016000"/>
            <a:ext cx="6858000" cy="3771636"/>
          </a:xfrm>
        </p:spPr>
        <p:txBody>
          <a:bodyPr>
            <a:normAutofit/>
          </a:bodyPr>
          <a:lstStyle/>
          <a:p>
            <a:r>
              <a:rPr lang="fr-FR" dirty="0" err="1" smtClean="0"/>
              <a:t>From</a:t>
            </a:r>
            <a:r>
              <a:rPr lang="fr-FR" dirty="0" smtClean="0"/>
              <a:t> Singapour</a:t>
            </a:r>
            <a:endParaRPr lang="fr-FR" dirty="0" smtClean="0"/>
          </a:p>
        </p:txBody>
      </p:sp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200" y="1926771"/>
            <a:ext cx="8718505" cy="1099457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199" y="3299518"/>
            <a:ext cx="8681763" cy="117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3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r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First </a:t>
            </a:r>
            <a:r>
              <a:rPr lang="fr-FR" dirty="0" err="1"/>
              <a:t>Meaningful</a:t>
            </a:r>
            <a:r>
              <a:rPr lang="fr-FR" dirty="0"/>
              <a:t> Paint</a:t>
            </a:r>
          </a:p>
        </p:txBody>
      </p:sp>
      <p:sp>
        <p:nvSpPr>
          <p:cNvPr id="2" name="Espace réservé du texte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 smtClean="0"/>
              <a:t>Visible dans chrome</a:t>
            </a:r>
            <a:endParaRPr lang="fr-FR" dirty="0"/>
          </a:p>
        </p:txBody>
      </p:sp>
      <p:pic>
        <p:nvPicPr>
          <p:cNvPr id="8" name="Espace réservé du contenu 7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143000" y="2229144"/>
            <a:ext cx="3366823" cy="2459244"/>
          </a:xfrm>
          <a:prstGeom prst="rect">
            <a:avLst/>
          </a:prstGeom>
        </p:spPr>
      </p:pic>
      <p:sp>
        <p:nvSpPr>
          <p:cNvPr id="3" name="Espace réservé du texte 2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fr-FR" dirty="0" smtClean="0"/>
              <a:t>Calculé par </a:t>
            </a:r>
            <a:r>
              <a:rPr lang="fr-FR" dirty="0" err="1" smtClean="0"/>
              <a:t>LightHouse</a:t>
            </a:r>
            <a:endParaRPr lang="fr-FR" dirty="0"/>
          </a:p>
        </p:txBody>
      </p:sp>
      <p:sp>
        <p:nvSpPr>
          <p:cNvPr id="13" name="Espace réservé du contenu 12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fr-FR" dirty="0" smtClean="0"/>
              <a:t>CLI </a:t>
            </a:r>
          </a:p>
          <a:p>
            <a:r>
              <a:rPr lang="fr-FR" dirty="0" smtClean="0"/>
              <a:t>plugin chrome</a:t>
            </a:r>
          </a:p>
          <a:p>
            <a:r>
              <a:rPr lang="fr-FR" dirty="0" smtClean="0"/>
              <a:t>Onglet WPT</a:t>
            </a:r>
            <a:endParaRPr lang="fr-FR" dirty="0"/>
          </a:p>
        </p:txBody>
      </p:sp>
      <p:pic>
        <p:nvPicPr>
          <p:cNvPr id="9" name="Picture 4" descr="ighthouse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944" y="3622709"/>
            <a:ext cx="2631947" cy="1482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971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827"/>
    </mc:Choice>
    <mc:Fallback xmlns="">
      <p:transition spd="slow" advTm="18827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|8.1|4.2|4.2|3.5|16.4|4.9|2.5|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1.1|12.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5.7|10.9|15.7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11.1|12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"/>
</p:tagLst>
</file>

<file path=ppt/theme/theme1.xml><?xml version="1.0" encoding="utf-8"?>
<a:theme xmlns:a="http://schemas.openxmlformats.org/drawingml/2006/main" name="theme JP Walter">
  <a:themeElements>
    <a:clrScheme name="Custom 4">
      <a:dk1>
        <a:srgbClr val="373737"/>
      </a:dk1>
      <a:lt1>
        <a:srgbClr val="FFFFFF"/>
      </a:lt1>
      <a:dk2>
        <a:srgbClr val="6E6E6E"/>
      </a:dk2>
      <a:lt2>
        <a:srgbClr val="F8F8F8"/>
      </a:lt2>
      <a:accent1>
        <a:srgbClr val="E9006F"/>
      </a:accent1>
      <a:accent2>
        <a:srgbClr val="47164B"/>
      </a:accent2>
      <a:accent3>
        <a:srgbClr val="F75084"/>
      </a:accent3>
      <a:accent4>
        <a:srgbClr val="808080"/>
      </a:accent4>
      <a:accent5>
        <a:srgbClr val="5F5F5F"/>
      </a:accent5>
      <a:accent6>
        <a:srgbClr val="4D4D4D"/>
      </a:accent6>
      <a:hlink>
        <a:srgbClr val="79ABC1"/>
      </a:hlink>
      <a:folHlink>
        <a:srgbClr val="79ABC1"/>
      </a:folHlink>
    </a:clrScheme>
    <a:fontScheme name="Personnalisé 2">
      <a:majorFont>
        <a:latin typeface="Oswald"/>
        <a:ea typeface=""/>
        <a:cs typeface=""/>
      </a:majorFont>
      <a:minorFont>
        <a:latin typeface="Droid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 velocity 2015" id="{52547B09-B2FE-F545-9AAC-AC0340AD195D}" vid="{0B595F3D-D883-7A4D-BFBF-56866557ECE6}"/>
    </a:ext>
  </a:extLst>
</a:theme>
</file>

<file path=ppt/theme/theme2.xml><?xml version="1.0" encoding="utf-8"?>
<a:theme xmlns:a="http://schemas.openxmlformats.org/drawingml/2006/main" name="Thème par défaut">
  <a:themeElements>
    <a:clrScheme name="Custom 6">
      <a:dk1>
        <a:srgbClr val="FEFFFF"/>
      </a:dk1>
      <a:lt1>
        <a:srgbClr val="FFFFFF"/>
      </a:lt1>
      <a:dk2>
        <a:srgbClr val="FEFFFF"/>
      </a:dk2>
      <a:lt2>
        <a:srgbClr val="F8F8F8"/>
      </a:lt2>
      <a:accent1>
        <a:srgbClr val="E9006F"/>
      </a:accent1>
      <a:accent2>
        <a:srgbClr val="47164B"/>
      </a:accent2>
      <a:accent3>
        <a:srgbClr val="F75084"/>
      </a:accent3>
      <a:accent4>
        <a:srgbClr val="808080"/>
      </a:accent4>
      <a:accent5>
        <a:srgbClr val="5F5F5F"/>
      </a:accent5>
      <a:accent6>
        <a:srgbClr val="4D4D4D"/>
      </a:accent6>
      <a:hlink>
        <a:srgbClr val="79ABC1"/>
      </a:hlink>
      <a:folHlink>
        <a:srgbClr val="79ABC1"/>
      </a:folHlink>
    </a:clrScheme>
    <a:fontScheme name="Personnalisé 2">
      <a:majorFont>
        <a:latin typeface="Oswald"/>
        <a:ea typeface=""/>
        <a:cs typeface=""/>
      </a:majorFont>
      <a:minorFont>
        <a:latin typeface="Droid Sans"/>
        <a:ea typeface=""/>
        <a:cs typeface="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16-9 velocity 2015" id="{52547B09-B2FE-F545-9AAC-AC0340AD195D}" vid="{97523FB3-C7A9-374E-8492-92A261BAADA1}"/>
    </a:ext>
  </a:extLst>
</a:theme>
</file>

<file path=ppt/theme/theme3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16-9 velocity 2015</Template>
  <TotalTime>17135</TotalTime>
  <Words>3505</Words>
  <Application>Microsoft Macintosh PowerPoint</Application>
  <PresentationFormat>Présentation à l'écran (16:10)</PresentationFormat>
  <Paragraphs>841</Paragraphs>
  <Slides>90</Slides>
  <Notes>38</Notes>
  <HiddenSlides>0</HiddenSlides>
  <MMClips>5</MMClips>
  <ScaleCrop>false</ScaleCrop>
  <HeadingPairs>
    <vt:vector size="6" baseType="variant">
      <vt:variant>
        <vt:lpstr>Polices utilisées</vt:lpstr>
      </vt:variant>
      <vt:variant>
        <vt:i4>14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90</vt:i4>
      </vt:variant>
    </vt:vector>
  </HeadingPairs>
  <TitlesOfParts>
    <vt:vector size="106" baseType="lpstr">
      <vt:lpstr>Calibri</vt:lpstr>
      <vt:lpstr>Consolas</vt:lpstr>
      <vt:lpstr>Courier New</vt:lpstr>
      <vt:lpstr>Droid Sans</vt:lpstr>
      <vt:lpstr>Georgia</vt:lpstr>
      <vt:lpstr>Lucida Console</vt:lpstr>
      <vt:lpstr>Mangal</vt:lpstr>
      <vt:lpstr>Open Sans</vt:lpstr>
      <vt:lpstr>Open Sans Condensed</vt:lpstr>
      <vt:lpstr>Open Sans Regular</vt:lpstr>
      <vt:lpstr>Oswald</vt:lpstr>
      <vt:lpstr>StarSymbol</vt:lpstr>
      <vt:lpstr>Wingdings</vt:lpstr>
      <vt:lpstr>Arial</vt:lpstr>
      <vt:lpstr>theme JP Walter</vt:lpstr>
      <vt:lpstr>Thème par défaut</vt:lpstr>
      <vt:lpstr>Présentation PowerPoint</vt:lpstr>
      <vt:lpstr>Web Performance in 2019</vt:lpstr>
      <vt:lpstr>Hello !</vt:lpstr>
      <vt:lpstr>How do you measure the Ux ?</vt:lpstr>
      <vt:lpstr>Measure UX, in an ideal world</vt:lpstr>
      <vt:lpstr>The « loading time »</vt:lpstr>
      <vt:lpstr>onload : too late or too soon ?</vt:lpstr>
      <vt:lpstr>Take user’s seat</vt:lpstr>
      <vt:lpstr>Take user’s seat</vt:lpstr>
      <vt:lpstr>Werbperf measurement</vt:lpstr>
      <vt:lpstr>SpeedIndex</vt:lpstr>
      <vt:lpstr>Le SpeedIndex : vitesse de remplissage</vt:lpstr>
      <vt:lpstr>Les limites du speedIndex</vt:lpstr>
      <vt:lpstr>Measure client CPU Usage, the real way</vt:lpstr>
      <vt:lpstr>Case : Glamour – Po.st</vt:lpstr>
      <vt:lpstr>Cas : Glamour – Po.st</vt:lpstr>
      <vt:lpstr>Cas : Glamour – Po.st</vt:lpstr>
      <vt:lpstr>Measure client CPU Usage, the easy way</vt:lpstr>
      <vt:lpstr>Time to Interactive</vt:lpstr>
      <vt:lpstr>First Input Delay</vt:lpstr>
      <vt:lpstr>The only reason to use</vt:lpstr>
      <vt:lpstr>Time to parse 1 Mb of JS</vt:lpstr>
      <vt:lpstr>Know your audience, by price</vt:lpstr>
      <vt:lpstr>Do your users have a problem ?</vt:lpstr>
      <vt:lpstr>The Axa.com index.js</vt:lpstr>
      <vt:lpstr>Alléger ses bundles : aider le tree-shaking</vt:lpstr>
      <vt:lpstr>Alléger ses bundles : optimiser certaines libs</vt:lpstr>
      <vt:lpstr>Divide and rule</vt:lpstr>
      <vt:lpstr>What bundle spliting looks like</vt:lpstr>
      <vt:lpstr>Results for real users</vt:lpstr>
      <vt:lpstr>Other JS strategies</vt:lpstr>
      <vt:lpstr>custom metrics</vt:lpstr>
      <vt:lpstr>Measure what matters</vt:lpstr>
      <vt:lpstr>Custom metrics VS standard metrics</vt:lpstr>
      <vt:lpstr>Conclusion 1: what should be monitored ?</vt:lpstr>
      <vt:lpstr>Technical optimizations</vt:lpstr>
      <vt:lpstr>How browsers render</vt:lpstr>
      <vt:lpstr>2005 Ol’ tricks, 2019 small updates</vt:lpstr>
      <vt:lpstr>Tonight’s 4 focuses</vt:lpstr>
      <vt:lpstr>Is HTTP/2 good ?</vt:lpstr>
      <vt:lpstr>HTTP/2 in theory : silver bullet</vt:lpstr>
      <vt:lpstr>HTTP/2 in practice : often good enough</vt:lpstr>
      <vt:lpstr>HTTP/2 can sometimes go wild</vt:lpstr>
      <vt:lpstr>HTTP/2 PUSH</vt:lpstr>
      <vt:lpstr>With or without H2 : Optimize HTTPS</vt:lpstr>
      <vt:lpstr>Requêtes anticipées (Resource Hints)</vt:lpstr>
      <vt:lpstr>Use cases</vt:lpstr>
      <vt:lpstr>Fonts</vt:lpstr>
      <vt:lpstr>Font classical problem</vt:lpstr>
      <vt:lpstr>Plan for fallback</vt:lpstr>
      <vt:lpstr>Checklist designer / developer</vt:lpstr>
      <vt:lpstr>Stack IE9+</vt:lpstr>
      <vt:lpstr>Optimize font files</vt:lpstr>
      <vt:lpstr>Set a rule while waiting the font file</vt:lpstr>
      <vt:lpstr>font-display values demo</vt:lpstr>
      <vt:lpstr>How about the variants</vt:lpstr>
      <vt:lpstr>The future : variable fonts</vt:lpstr>
      <vt:lpstr>Images</vt:lpstr>
      <vt:lpstr>Know your format</vt:lpstr>
      <vt:lpstr>Know your formats</vt:lpstr>
      <vt:lpstr>SVG : optimisation</vt:lpstr>
      <vt:lpstr>JPG compression</vt:lpstr>
      <vt:lpstr>JPG Evolutions</vt:lpstr>
      <vt:lpstr>Compression biggets secret</vt:lpstr>
      <vt:lpstr>Images lazy-loading</vt:lpstr>
      <vt:lpstr>Plan a design for the loading phase</vt:lpstr>
      <vt:lpstr>Responsive image</vt:lpstr>
      <vt:lpstr>Picture standard</vt:lpstr>
      <vt:lpstr>Last but not least</vt:lpstr>
      <vt:lpstr>The 3rd parties</vt:lpstr>
      <vt:lpstr>Saturday : top management calls you</vt:lpstr>
      <vt:lpstr>DomContentLoaded</vt:lpstr>
      <vt:lpstr>DomContentLoaded</vt:lpstr>
      <vt:lpstr>How to include 3rd parties ?</vt:lpstr>
      <vt:lpstr>Conclusion 2 : Webperf deals with everything</vt:lpstr>
      <vt:lpstr>Questions ?</vt:lpstr>
      <vt:lpstr>Misc.</vt:lpstr>
      <vt:lpstr>Présentation PowerPoint</vt:lpstr>
      <vt:lpstr>Convaincre,  se rassurer</vt:lpstr>
      <vt:lpstr>Sitespeed.io : le remplaçant ?</vt:lpstr>
      <vt:lpstr>Autres projets de monitoring</vt:lpstr>
      <vt:lpstr>Real User Monitoring</vt:lpstr>
      <vt:lpstr>Gif animé</vt:lpstr>
      <vt:lpstr>Le choix des codecs</vt:lpstr>
      <vt:lpstr>SpeedIndex : bilan</vt:lpstr>
      <vt:lpstr>Les temps de rendu</vt:lpstr>
      <vt:lpstr>First Contentful Paint</vt:lpstr>
      <vt:lpstr>Quand la page est-elle utilisable ?</vt:lpstr>
      <vt:lpstr>First Meaningful Paint</vt:lpstr>
      <vt:lpstr>First Meaningful Paint</vt:lpstr>
    </vt:vector>
  </TitlesOfParts>
  <Company/>
  <LinksUpToDate>false</LinksUpToDate>
  <SharedDoc>false</SharedDoc>
  <HyperlinksChanged>false</HyperlinksChanged>
  <AppVersion>15.0028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Quoi de neuf dans la #webperf ?</dc:title>
  <dc:creator>Jean-Pierre Vincent</dc:creator>
  <cp:lastModifiedBy>Jean-pierre Vincent</cp:lastModifiedBy>
  <cp:revision>331</cp:revision>
  <dcterms:created xsi:type="dcterms:W3CDTF">2017-03-22T08:48:13Z</dcterms:created>
  <dcterms:modified xsi:type="dcterms:W3CDTF">2019-03-14T07:01:51Z</dcterms:modified>
</cp:coreProperties>
</file>